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 id="268" r:id="rId14"/>
    <p:sldId id="269" r:id="rId15"/>
    <p:sldId id="271" r:id="rId16"/>
    <p:sldId id="272" r:id="rId17"/>
    <p:sldId id="270" r:id="rId18"/>
    <p:sldId id="274" r:id="rId19"/>
    <p:sldId id="275" r:id="rId20"/>
    <p:sldId id="276" r:id="rId21"/>
    <p:sldId id="277" r:id="rId22"/>
    <p:sldId id="27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1" d="100"/>
          <a:sy n="61" d="100"/>
        </p:scale>
        <p:origin x="-213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70AD67-F72B-A347-94D0-3089C9E043E9}" type="datetimeFigureOut">
              <a:rPr lang="en-US" smtClean="0"/>
              <a:t>11/12/14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142C75-2107-7D48-A90A-3A3CD3581984}" type="slidenum">
              <a:rPr lang="en-US" smtClean="0"/>
              <a:t>‹#›</a:t>
            </a:fld>
            <a:endParaRPr lang="en-US"/>
          </a:p>
        </p:txBody>
      </p:sp>
    </p:spTree>
    <p:extLst>
      <p:ext uri="{BB962C8B-B14F-4D97-AF65-F5344CB8AC3E}">
        <p14:creationId xmlns:p14="http://schemas.microsoft.com/office/powerpoint/2010/main" val="85396393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Regardless of how you voted, in this</a:t>
            </a:r>
            <a:r>
              <a:rPr lang="en-US" baseline="0" dirty="0" smtClean="0"/>
              <a:t> era we will look at how strong countries built empires by taking over weaker countries. </a:t>
            </a:r>
            <a:endParaRPr lang="en-US" dirty="0"/>
          </a:p>
        </p:txBody>
      </p:sp>
      <p:sp>
        <p:nvSpPr>
          <p:cNvPr id="4" name="Slide Number Placeholder 3"/>
          <p:cNvSpPr>
            <a:spLocks noGrp="1"/>
          </p:cNvSpPr>
          <p:nvPr>
            <p:ph type="sldNum" sz="quarter" idx="10"/>
          </p:nvPr>
        </p:nvSpPr>
        <p:spPr/>
        <p:txBody>
          <a:bodyPr/>
          <a:lstStyle/>
          <a:p>
            <a:fld id="{5E142C75-2107-7D48-A90A-3A3CD3581984}" type="slidenum">
              <a:rPr lang="en-US" smtClean="0"/>
              <a:t>2</a:t>
            </a:fld>
            <a:endParaRPr lang="en-US"/>
          </a:p>
        </p:txBody>
      </p:sp>
    </p:spTree>
    <p:extLst>
      <p:ext uri="{BB962C8B-B14F-4D97-AF65-F5344CB8AC3E}">
        <p14:creationId xmlns:p14="http://schemas.microsoft.com/office/powerpoint/2010/main" val="3556994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51665B-C24A-4702-B522-6A4334602E03}" type="datetimeFigureOut">
              <a:rPr lang="en-US" smtClean="0"/>
              <a:t>11/12/14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1665B-C24A-4702-B522-6A4334602E03}" type="datetimeFigureOut">
              <a:rPr lang="en-US" smtClean="0"/>
              <a:t>11/12/14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4251665B-C24A-4702-B522-6A4334602E03}" type="datetimeFigureOut">
              <a:rPr lang="en-US" smtClean="0"/>
              <a:t>11/12/14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US" smtClean="0"/>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4251665B-C24A-4702-B522-6A4334602E03}" type="datetimeFigureOut">
              <a:rPr lang="en-US" smtClean="0"/>
              <a:t>11/12/14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4251665B-C24A-4702-B522-6A4334602E03}" type="datetimeFigureOut">
              <a:rPr lang="en-US" smtClean="0"/>
              <a:t>11/12/14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US" smtClean="0"/>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US" smtClean="0"/>
              <a:t>Click icon to add picture</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4251665B-C24A-4702-B522-6A4334602E03}" type="datetimeFigureOut">
              <a:rPr lang="en-US" smtClean="0"/>
              <a:t>11/12/14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11/12/14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n-US" smtClean="0"/>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11/12/14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11/12/14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4251665B-C24A-4702-B522-6A4334602E03}" type="datetimeFigureOut">
              <a:rPr lang="en-US" smtClean="0"/>
              <a:t>11/12/14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US" smtClean="0"/>
              <a:t>Click icon to add picture</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US" smtClean="0"/>
              <a:t>Click to edit Master title style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US" dirty="0" smtClean="0"/>
              <a:t>Click to edit Master text styles</a:t>
            </a:r>
          </a:p>
        </p:txBody>
      </p:sp>
      <p:sp>
        <p:nvSpPr>
          <p:cNvPr id="4" name="Date Placeholder 3"/>
          <p:cNvSpPr>
            <a:spLocks noGrp="1"/>
          </p:cNvSpPr>
          <p:nvPr>
            <p:ph type="dt" sz="half" idx="10"/>
          </p:nvPr>
        </p:nvSpPr>
        <p:spPr/>
        <p:txBody>
          <a:bodyPr/>
          <a:lstStyle/>
          <a:p>
            <a:fld id="{4251665B-C24A-4702-B522-6A4334602E03}" type="datetimeFigureOut">
              <a:rPr lang="en-US" smtClean="0"/>
              <a:t>11/12/14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US" smtClean="0"/>
              <a:t>Click icon to add picture</a:t>
            </a:r>
            <a:endParaRPr/>
          </a:p>
        </p:txBody>
      </p:sp>
      <p:sp>
        <p:nvSpPr>
          <p:cNvPr id="4" name="Date Placeholder 3"/>
          <p:cNvSpPr>
            <a:spLocks noGrp="1"/>
          </p:cNvSpPr>
          <p:nvPr>
            <p:ph type="dt" sz="half" idx="10"/>
          </p:nvPr>
        </p:nvSpPr>
        <p:spPr/>
        <p:txBody>
          <a:bodyPr/>
          <a:lstStyle/>
          <a:p>
            <a:fld id="{4251665B-C24A-4702-B522-6A4334602E03}" type="datetimeFigureOut">
              <a:rPr lang="en-US" smtClean="0"/>
              <a:t>11/12/14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US" smtClean="0"/>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4251665B-C24A-4702-B522-6A4334602E03}" type="datetimeFigureOut">
              <a:rPr lang="en-US" smtClean="0"/>
              <a:t>11/12/14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4251665B-C24A-4702-B522-6A4334602E03}" type="datetimeFigureOut">
              <a:rPr lang="en-US" smtClean="0"/>
              <a:t>11/12/14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251665B-C24A-4702-B522-6A4334602E03}" type="datetimeFigureOut">
              <a:rPr lang="en-US" smtClean="0"/>
              <a:t>11/12/14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1665B-C24A-4702-B522-6A4334602E03}" type="datetimeFigureOut">
              <a:rPr lang="en-US" smtClean="0"/>
              <a:t>11/12/14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D889E0-CAB2-4699-909D-B9A88D47ACBE}" type="slidenum">
              <a:rPr lang="en-US" smtClean="0"/>
              <a:t>‹#›</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4251665B-C24A-4702-B522-6A4334602E03}" type="datetimeFigureOut">
              <a:rPr lang="en-US" smtClean="0"/>
              <a:t>11/12/14</a:t>
            </a:fld>
            <a:endParaRPr lang="en-US"/>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5FD889E0-CAB2-4699-909D-B9A88D47ACBE}" type="slidenum">
              <a:rPr lang="en-US" smtClean="0"/>
              <a:t>‹#›</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n-US" smtClean="0"/>
              <a:t>Click to edit Master title style</a:t>
            </a: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URfF6Wtyc_0"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ublic.wsu.edu/~brians/world_civ/worldcivreader/world_civ_reader_2/kipling.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LV5f2nmgpQk"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MV0fYMIvtyU"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MV0fYMIvty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Imperialism</a:t>
            </a:r>
            <a:endParaRPr lang="en-US" dirty="0"/>
          </a:p>
        </p:txBody>
      </p:sp>
      <p:sp>
        <p:nvSpPr>
          <p:cNvPr id="3" name="Subtitle 2"/>
          <p:cNvSpPr>
            <a:spLocks noGrp="1"/>
          </p:cNvSpPr>
          <p:nvPr>
            <p:ph type="subTitle" idx="1"/>
          </p:nvPr>
        </p:nvSpPr>
        <p:spPr/>
        <p:txBody>
          <a:bodyPr/>
          <a:lstStyle/>
          <a:p>
            <a:r>
              <a:rPr lang="en-US" dirty="0" smtClean="0"/>
              <a:t>Harvey Fall 2014 World History</a:t>
            </a:r>
            <a:endParaRPr lang="en-US" dirty="0"/>
          </a:p>
        </p:txBody>
      </p:sp>
    </p:spTree>
    <p:extLst>
      <p:ext uri="{BB962C8B-B14F-4D97-AF65-F5344CB8AC3E}">
        <p14:creationId xmlns:p14="http://schemas.microsoft.com/office/powerpoint/2010/main" val="3205266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Imperialism Divided the World</a:t>
            </a:r>
            <a:endParaRPr lang="en-US" dirty="0"/>
          </a:p>
        </p:txBody>
      </p:sp>
      <p:pic>
        <p:nvPicPr>
          <p:cNvPr id="4" name="Content Placeholder 3"/>
          <p:cNvPicPr>
            <a:picLocks noGrp="1" noChangeAspect="1"/>
          </p:cNvPicPr>
          <p:nvPr>
            <p:ph idx="1"/>
          </p:nvPr>
        </p:nvPicPr>
        <p:blipFill>
          <a:blip r:embed="rId2"/>
          <a:srcRect t="12341" b="12341"/>
          <a:stretch>
            <a:fillRect/>
          </a:stretch>
        </p:blipFill>
        <p:spPr>
          <a:xfrm>
            <a:off x="624519" y="2207053"/>
            <a:ext cx="8077113" cy="4330820"/>
          </a:xfrm>
        </p:spPr>
      </p:pic>
    </p:spTree>
    <p:extLst>
      <p:ext uri="{BB962C8B-B14F-4D97-AF65-F5344CB8AC3E}">
        <p14:creationId xmlns:p14="http://schemas.microsoft.com/office/powerpoint/2010/main" val="205189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Revival of Imperialism</a:t>
            </a:r>
            <a:endParaRPr lang="en-US" dirty="0"/>
          </a:p>
        </p:txBody>
      </p:sp>
      <p:sp>
        <p:nvSpPr>
          <p:cNvPr id="3" name="Content Placeholder 2"/>
          <p:cNvSpPr>
            <a:spLocks noGrp="1"/>
          </p:cNvSpPr>
          <p:nvPr>
            <p:ph idx="1"/>
          </p:nvPr>
        </p:nvSpPr>
        <p:spPr>
          <a:xfrm>
            <a:off x="915961" y="2133600"/>
            <a:ext cx="7942289" cy="3992563"/>
          </a:xfrm>
        </p:spPr>
        <p:txBody>
          <a:bodyPr/>
          <a:lstStyle/>
          <a:p>
            <a:r>
              <a:rPr lang="en-US" dirty="0" smtClean="0"/>
              <a:t>It went away once, why the glorious return?</a:t>
            </a:r>
            <a:endParaRPr lang="en-US" dirty="0"/>
          </a:p>
        </p:txBody>
      </p:sp>
    </p:spTree>
    <p:extLst>
      <p:ext uri="{BB962C8B-B14F-4D97-AF65-F5344CB8AC3E}">
        <p14:creationId xmlns:p14="http://schemas.microsoft.com/office/powerpoint/2010/main" val="1145510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NEW Imperialism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66089269"/>
              </p:ext>
            </p:extLst>
          </p:nvPr>
        </p:nvGraphicFramePr>
        <p:xfrm>
          <a:off x="284163" y="1769808"/>
          <a:ext cx="8574088" cy="5201560"/>
        </p:xfrm>
        <a:graphic>
          <a:graphicData uri="http://schemas.openxmlformats.org/drawingml/2006/table">
            <a:tbl>
              <a:tblPr firstRow="1" bandRow="1">
                <a:tableStyleId>{FABFCF23-3B69-468F-B69F-88F6DE6A72F2}</a:tableStyleId>
              </a:tblPr>
              <a:tblGrid>
                <a:gridCol w="2143522"/>
                <a:gridCol w="2143522"/>
                <a:gridCol w="2143522"/>
                <a:gridCol w="2143522"/>
              </a:tblGrid>
              <a:tr h="1436665">
                <a:tc>
                  <a:txBody>
                    <a:bodyPr/>
                    <a:lstStyle/>
                    <a:p>
                      <a:pPr algn="ctr"/>
                      <a:r>
                        <a:rPr lang="en-US" sz="3200" dirty="0" smtClean="0"/>
                        <a:t>Economy</a:t>
                      </a:r>
                      <a:endParaRPr lang="en-US" sz="3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3200" dirty="0" smtClean="0"/>
                        <a:t>Politics and</a:t>
                      </a:r>
                      <a:r>
                        <a:rPr lang="en-US" sz="3200" baseline="0" dirty="0" smtClean="0"/>
                        <a:t> Military</a:t>
                      </a:r>
                      <a:endParaRPr lang="en-US" sz="3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3200" dirty="0" smtClean="0"/>
                        <a:t>Society</a:t>
                      </a:r>
                      <a:endParaRPr lang="en-US" sz="3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3200" dirty="0" smtClean="0"/>
                        <a:t>Science and Invention</a:t>
                      </a:r>
                      <a:endParaRPr lang="en-US" sz="3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647080">
                <a:tc>
                  <a:txBody>
                    <a:bodyPr/>
                    <a:lstStyle/>
                    <a:p>
                      <a:pPr marL="285750" indent="-285750">
                        <a:buFont typeface="Arial"/>
                        <a:buChar char="•"/>
                      </a:pPr>
                      <a:r>
                        <a:rPr lang="en-US" dirty="0" smtClean="0"/>
                        <a:t>Need for natural resources</a:t>
                      </a:r>
                    </a:p>
                    <a:p>
                      <a:pPr marL="285750" indent="-285750">
                        <a:buFont typeface="Arial"/>
                        <a:buChar char="•"/>
                      </a:pPr>
                      <a:r>
                        <a:rPr lang="en-US" dirty="0" smtClean="0"/>
                        <a:t>Needed</a:t>
                      </a:r>
                      <a:r>
                        <a:rPr lang="en-US" baseline="0" dirty="0" smtClean="0"/>
                        <a:t> new markets</a:t>
                      </a:r>
                    </a:p>
                    <a:p>
                      <a:pPr marL="285750" indent="-285750">
                        <a:buFont typeface="Arial"/>
                        <a:buChar char="•"/>
                      </a:pPr>
                      <a:r>
                        <a:rPr lang="en-US" baseline="0" dirty="0" smtClean="0"/>
                        <a:t>Place for growing populations to settle</a:t>
                      </a:r>
                    </a:p>
                    <a:p>
                      <a:pPr marL="285750" indent="-285750">
                        <a:buFont typeface="Arial"/>
                        <a:buChar char="•"/>
                      </a:pPr>
                      <a:r>
                        <a:rPr lang="en-US" baseline="0" dirty="0" smtClean="0"/>
                        <a:t>Places to invest the profits</a:t>
                      </a:r>
                    </a:p>
                    <a:p>
                      <a:pPr marL="285750" indent="-285750">
                        <a:buFont typeface="Arial"/>
                        <a:buChar char="•"/>
                      </a:pP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285750" indent="-285750">
                        <a:buFont typeface="Arial"/>
                        <a:buChar char="•"/>
                      </a:pPr>
                      <a:r>
                        <a:rPr lang="en-US" dirty="0" smtClean="0"/>
                        <a:t>Bases</a:t>
                      </a:r>
                      <a:r>
                        <a:rPr lang="en-US" baseline="0" dirty="0" smtClean="0"/>
                        <a:t> for trade and navy ships</a:t>
                      </a:r>
                    </a:p>
                    <a:p>
                      <a:pPr marL="285750" indent="-285750">
                        <a:buFont typeface="Arial"/>
                        <a:buChar char="•"/>
                      </a:pPr>
                      <a:r>
                        <a:rPr lang="en-US" baseline="0" dirty="0" smtClean="0"/>
                        <a:t>Power and security of global empire</a:t>
                      </a:r>
                    </a:p>
                    <a:p>
                      <a:pPr marL="285750" indent="-285750">
                        <a:buFont typeface="Arial"/>
                        <a:buChar char="•"/>
                      </a:pPr>
                      <a:r>
                        <a:rPr lang="en-US" baseline="0" dirty="0" smtClean="0"/>
                        <a:t>Spirit of nationalism</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285750" indent="-285750">
                        <a:buFont typeface="Arial"/>
                        <a:buChar char="•"/>
                      </a:pPr>
                      <a:r>
                        <a:rPr lang="en-US" dirty="0" smtClean="0"/>
                        <a:t>Wish</a:t>
                      </a:r>
                      <a:r>
                        <a:rPr lang="en-US" baseline="0" dirty="0" smtClean="0"/>
                        <a:t> to spread Christianity</a:t>
                      </a:r>
                    </a:p>
                    <a:p>
                      <a:pPr marL="285750" indent="-285750">
                        <a:buFont typeface="Arial"/>
                        <a:buChar char="•"/>
                      </a:pPr>
                      <a:r>
                        <a:rPr lang="en-US" baseline="0" dirty="0" smtClean="0"/>
                        <a:t>“Westernize” the natives</a:t>
                      </a:r>
                    </a:p>
                    <a:p>
                      <a:pPr marL="285750" indent="-285750">
                        <a:buFont typeface="Arial"/>
                        <a:buChar char="•"/>
                      </a:pPr>
                      <a:r>
                        <a:rPr lang="en-US" baseline="0" dirty="0" smtClean="0"/>
                        <a:t>Believed the western ways were better=paternal</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285750" indent="-285750">
                        <a:buFont typeface="Arial"/>
                        <a:buChar char="•"/>
                      </a:pPr>
                      <a:r>
                        <a:rPr lang="en-US" dirty="0" smtClean="0"/>
                        <a:t>New weapons</a:t>
                      </a:r>
                    </a:p>
                    <a:p>
                      <a:pPr marL="285750" indent="-285750">
                        <a:buFont typeface="Arial"/>
                        <a:buChar char="•"/>
                      </a:pPr>
                      <a:r>
                        <a:rPr lang="en-US" dirty="0" smtClean="0"/>
                        <a:t>New medicines</a:t>
                      </a:r>
                    </a:p>
                    <a:p>
                      <a:pPr marL="285750" indent="-285750">
                        <a:buFont typeface="Arial"/>
                        <a:buChar char="•"/>
                      </a:pPr>
                      <a:r>
                        <a:rPr lang="en-US" dirty="0" smtClean="0"/>
                        <a:t>Improved</a:t>
                      </a:r>
                      <a:r>
                        <a:rPr lang="en-US" baseline="0" dirty="0" smtClean="0"/>
                        <a:t> ships</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31623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Nationalism </a:t>
            </a:r>
            <a:endParaRPr lang="en-US" dirty="0"/>
          </a:p>
        </p:txBody>
      </p:sp>
      <p:sp>
        <p:nvSpPr>
          <p:cNvPr id="3" name="Content Placeholder 2"/>
          <p:cNvSpPr>
            <a:spLocks noGrp="1"/>
          </p:cNvSpPr>
          <p:nvPr>
            <p:ph idx="1"/>
          </p:nvPr>
        </p:nvSpPr>
        <p:spPr>
          <a:xfrm>
            <a:off x="499615" y="1915555"/>
            <a:ext cx="8358635" cy="4726425"/>
          </a:xfrm>
        </p:spPr>
        <p:txBody>
          <a:bodyPr>
            <a:normAutofit/>
          </a:bodyPr>
          <a:lstStyle/>
          <a:p>
            <a:r>
              <a:rPr lang="en-US" dirty="0" smtClean="0"/>
              <a:t>Nationalism is a cause for new imperialism</a:t>
            </a:r>
          </a:p>
          <a:p>
            <a:r>
              <a:rPr lang="en-US" dirty="0" smtClean="0"/>
              <a:t>Promoted the idea of national superiority</a:t>
            </a:r>
          </a:p>
          <a:p>
            <a:pPr lvl="1"/>
            <a:r>
              <a:rPr lang="en-US" dirty="0" smtClean="0"/>
              <a:t>“that’s right I’m better than you”</a:t>
            </a:r>
          </a:p>
          <a:p>
            <a:r>
              <a:rPr lang="en-US" dirty="0" smtClean="0"/>
              <a:t>Imperialist believed they had the RIGHT to take control of countries they felt were weaker</a:t>
            </a:r>
          </a:p>
          <a:p>
            <a:pPr lvl="1"/>
            <a:r>
              <a:rPr lang="en-US" dirty="0" smtClean="0"/>
              <a:t>Apply the theory of Darwinism</a:t>
            </a:r>
          </a:p>
          <a:p>
            <a:pPr lvl="1"/>
            <a:r>
              <a:rPr lang="en-US" dirty="0" smtClean="0"/>
              <a:t>“survival of the fittest”</a:t>
            </a:r>
          </a:p>
          <a:p>
            <a:pPr lvl="1"/>
            <a:r>
              <a:rPr lang="en-US" dirty="0" smtClean="0"/>
              <a:t>A competition where the weak would be dominated by the strong</a:t>
            </a:r>
          </a:p>
          <a:p>
            <a:pPr lvl="1"/>
            <a:r>
              <a:rPr lang="en-US" dirty="0">
                <a:hlinkClick r:id="rId2"/>
              </a:rPr>
              <a:t>https://</a:t>
            </a:r>
            <a:r>
              <a:rPr lang="en-US" dirty="0" err="1">
                <a:hlinkClick r:id="rId2"/>
              </a:rPr>
              <a:t>www.youtube.com</a:t>
            </a:r>
            <a:r>
              <a:rPr lang="en-US" dirty="0">
                <a:hlinkClick r:id="rId2"/>
              </a:rPr>
              <a:t>/</a:t>
            </a:r>
            <a:r>
              <a:rPr lang="en-US" dirty="0" err="1">
                <a:hlinkClick r:id="rId2"/>
              </a:rPr>
              <a:t>watch?v</a:t>
            </a:r>
            <a:r>
              <a:rPr lang="en-US" dirty="0">
                <a:hlinkClick r:id="rId2"/>
              </a:rPr>
              <a:t>=URfF6Wtyc_0</a:t>
            </a:r>
            <a:endParaRPr lang="en-US" dirty="0"/>
          </a:p>
        </p:txBody>
      </p:sp>
    </p:spTree>
    <p:extLst>
      <p:ext uri="{BB962C8B-B14F-4D97-AF65-F5344CB8AC3E}">
        <p14:creationId xmlns:p14="http://schemas.microsoft.com/office/powerpoint/2010/main" val="1181201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Imperialist? </a:t>
            </a:r>
            <a:r>
              <a:rPr lang="en-US" dirty="0" err="1" smtClean="0"/>
              <a:t>Supremist</a:t>
            </a:r>
            <a:r>
              <a:rPr lang="en-US" dirty="0" smtClean="0"/>
              <a:t>? Racist? All 3?</a:t>
            </a:r>
            <a:endParaRPr lang="en-US" dirty="0"/>
          </a:p>
        </p:txBody>
      </p:sp>
      <p:sp>
        <p:nvSpPr>
          <p:cNvPr id="3" name="Content Placeholder 2"/>
          <p:cNvSpPr>
            <a:spLocks noGrp="1"/>
          </p:cNvSpPr>
          <p:nvPr>
            <p:ph idx="1"/>
          </p:nvPr>
        </p:nvSpPr>
        <p:spPr/>
        <p:txBody>
          <a:bodyPr>
            <a:normAutofit lnSpcReduction="10000"/>
          </a:bodyPr>
          <a:lstStyle/>
          <a:p>
            <a:r>
              <a:rPr lang="en-US" dirty="0" smtClean="0"/>
              <a:t>Rudyard Kipling</a:t>
            </a:r>
          </a:p>
          <a:p>
            <a:r>
              <a:rPr lang="en-US" dirty="0" smtClean="0"/>
              <a:t>The White Man’s Burden</a:t>
            </a:r>
          </a:p>
          <a:p>
            <a:r>
              <a:rPr lang="en-US" dirty="0" smtClean="0"/>
              <a:t>“moral duty to educate people in nations lesser developed”</a:t>
            </a:r>
          </a:p>
          <a:p>
            <a:r>
              <a:rPr lang="en-US" dirty="0" smtClean="0"/>
              <a:t>Missionaries will take the lead in spreading western ideas, customs, and religion</a:t>
            </a:r>
          </a:p>
          <a:p>
            <a:r>
              <a:rPr lang="en-US" dirty="0">
                <a:hlinkClick r:id="rId2"/>
              </a:rPr>
              <a:t>http://</a:t>
            </a:r>
            <a:r>
              <a:rPr lang="en-US" dirty="0" err="1">
                <a:hlinkClick r:id="rId2"/>
              </a:rPr>
              <a:t>public.wsu.edu</a:t>
            </a:r>
            <a:r>
              <a:rPr lang="en-US" dirty="0">
                <a:hlinkClick r:id="rId2"/>
              </a:rPr>
              <a:t>/~</a:t>
            </a:r>
            <a:r>
              <a:rPr lang="en-US" dirty="0" err="1">
                <a:hlinkClick r:id="rId2"/>
              </a:rPr>
              <a:t>brians</a:t>
            </a:r>
            <a:r>
              <a:rPr lang="en-US" dirty="0">
                <a:hlinkClick r:id="rId2"/>
              </a:rPr>
              <a:t>/</a:t>
            </a:r>
            <a:r>
              <a:rPr lang="en-US" dirty="0" err="1">
                <a:hlinkClick r:id="rId2"/>
              </a:rPr>
              <a:t>world_civ</a:t>
            </a:r>
            <a:r>
              <a:rPr lang="en-US" dirty="0">
                <a:hlinkClick r:id="rId2"/>
              </a:rPr>
              <a:t>/</a:t>
            </a:r>
            <a:r>
              <a:rPr lang="en-US" dirty="0" err="1">
                <a:hlinkClick r:id="rId2"/>
              </a:rPr>
              <a:t>worldcivreader</a:t>
            </a:r>
            <a:r>
              <a:rPr lang="en-US" dirty="0">
                <a:hlinkClick r:id="rId2"/>
              </a:rPr>
              <a:t>/world_civ_reader_2/</a:t>
            </a:r>
            <a:r>
              <a:rPr lang="en-US" dirty="0" err="1">
                <a:hlinkClick r:id="rId2"/>
              </a:rPr>
              <a:t>kipling.html</a:t>
            </a:r>
            <a:endParaRPr lang="en-US" dirty="0"/>
          </a:p>
        </p:txBody>
      </p:sp>
    </p:spTree>
    <p:extLst>
      <p:ext uri="{BB962C8B-B14F-4D97-AF65-F5344CB8AC3E}">
        <p14:creationId xmlns:p14="http://schemas.microsoft.com/office/powerpoint/2010/main" val="3969891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Rapid Expansion</a:t>
            </a:r>
            <a:endParaRPr lang="en-US" dirty="0"/>
          </a:p>
        </p:txBody>
      </p:sp>
      <p:sp>
        <p:nvSpPr>
          <p:cNvPr id="3" name="Content Placeholder 2"/>
          <p:cNvSpPr>
            <a:spLocks noGrp="1"/>
          </p:cNvSpPr>
          <p:nvPr>
            <p:ph idx="1"/>
          </p:nvPr>
        </p:nvSpPr>
        <p:spPr/>
        <p:txBody>
          <a:bodyPr/>
          <a:lstStyle/>
          <a:p>
            <a:r>
              <a:rPr lang="en-US" dirty="0" smtClean="0"/>
              <a:t>1870-1914</a:t>
            </a:r>
          </a:p>
          <a:p>
            <a:r>
              <a:rPr lang="en-US" dirty="0" smtClean="0"/>
              <a:t>Weak Non-Western States</a:t>
            </a:r>
          </a:p>
          <a:p>
            <a:pPr lvl="1"/>
            <a:r>
              <a:rPr lang="en-US" dirty="0" smtClean="0"/>
              <a:t>Old civilizations declining</a:t>
            </a:r>
          </a:p>
          <a:p>
            <a:pPr lvl="2"/>
            <a:r>
              <a:rPr lang="en-US" dirty="0" smtClean="0"/>
              <a:t>Ottoman Empire, Mughal India, Qing China</a:t>
            </a:r>
          </a:p>
          <a:p>
            <a:pPr lvl="1"/>
            <a:r>
              <a:rPr lang="en-US" dirty="0" smtClean="0"/>
              <a:t>Africa</a:t>
            </a:r>
          </a:p>
          <a:p>
            <a:pPr lvl="2"/>
            <a:r>
              <a:rPr lang="en-US" dirty="0" smtClean="0"/>
              <a:t>At war with neighbors</a:t>
            </a:r>
          </a:p>
          <a:p>
            <a:pPr lvl="2"/>
            <a:r>
              <a:rPr lang="en-US" dirty="0" smtClean="0"/>
              <a:t>Damaged by slave trade</a:t>
            </a:r>
          </a:p>
          <a:p>
            <a:endParaRPr lang="en-US" dirty="0"/>
          </a:p>
        </p:txBody>
      </p:sp>
    </p:spTree>
    <p:extLst>
      <p:ext uri="{BB962C8B-B14F-4D97-AF65-F5344CB8AC3E}">
        <p14:creationId xmlns:p14="http://schemas.microsoft.com/office/powerpoint/2010/main" val="1353539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Western Advantage</a:t>
            </a:r>
          </a:p>
          <a:p>
            <a:pPr lvl="1"/>
            <a:r>
              <a:rPr lang="en-US" dirty="0" smtClean="0"/>
              <a:t>Strong economies</a:t>
            </a:r>
          </a:p>
          <a:p>
            <a:pPr lvl="1"/>
            <a:r>
              <a:rPr lang="en-US" dirty="0" smtClean="0"/>
              <a:t>Well organized governments</a:t>
            </a:r>
          </a:p>
          <a:p>
            <a:pPr lvl="1"/>
            <a:r>
              <a:rPr lang="en-US" dirty="0" smtClean="0"/>
              <a:t>Military muscles</a:t>
            </a:r>
          </a:p>
          <a:p>
            <a:pPr lvl="1"/>
            <a:r>
              <a:rPr lang="en-US" dirty="0" smtClean="0"/>
              <a:t>Technology</a:t>
            </a:r>
          </a:p>
          <a:p>
            <a:pPr lvl="2"/>
            <a:r>
              <a:rPr lang="en-US" dirty="0" smtClean="0"/>
              <a:t>Boats</a:t>
            </a:r>
          </a:p>
          <a:p>
            <a:pPr lvl="2"/>
            <a:r>
              <a:rPr lang="en-US" dirty="0" smtClean="0"/>
              <a:t>Telegraphs</a:t>
            </a:r>
          </a:p>
          <a:p>
            <a:pPr lvl="2"/>
            <a:r>
              <a:rPr lang="en-US" dirty="0" smtClean="0"/>
              <a:t>Quinine</a:t>
            </a:r>
          </a:p>
          <a:p>
            <a:pPr lvl="2"/>
            <a:r>
              <a:rPr lang="en-US" dirty="0" smtClean="0"/>
              <a:t>Maxim machine gun</a:t>
            </a:r>
          </a:p>
          <a:p>
            <a:pPr lvl="3"/>
            <a:r>
              <a:rPr lang="en-US" dirty="0">
                <a:hlinkClick r:id="rId2"/>
              </a:rPr>
              <a:t>http://www.youtube.com/watch?v=LV5f2nmgpQk</a:t>
            </a:r>
            <a:endParaRPr lang="en-US" dirty="0"/>
          </a:p>
          <a:p>
            <a:pPr lvl="3"/>
            <a:endParaRPr lang="en-US" dirty="0" smtClean="0"/>
          </a:p>
          <a:p>
            <a:pPr lvl="3"/>
            <a:endParaRPr lang="en-US" dirty="0"/>
          </a:p>
        </p:txBody>
      </p:sp>
    </p:spTree>
    <p:extLst>
      <p:ext uri="{BB962C8B-B14F-4D97-AF65-F5344CB8AC3E}">
        <p14:creationId xmlns:p14="http://schemas.microsoft.com/office/powerpoint/2010/main" val="600929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Rule</a:t>
            </a:r>
            <a:endParaRPr lang="en-US" dirty="0"/>
          </a:p>
        </p:txBody>
      </p:sp>
      <p:sp>
        <p:nvSpPr>
          <p:cNvPr id="3" name="Content Placeholder 2"/>
          <p:cNvSpPr>
            <a:spLocks noGrp="1"/>
          </p:cNvSpPr>
          <p:nvPr>
            <p:ph idx="1"/>
          </p:nvPr>
        </p:nvSpPr>
        <p:spPr>
          <a:xfrm>
            <a:off x="582885" y="1853091"/>
            <a:ext cx="8275366" cy="4788889"/>
          </a:xfrm>
        </p:spPr>
        <p:txBody>
          <a:bodyPr>
            <a:normAutofit lnSpcReduction="10000"/>
          </a:bodyPr>
          <a:lstStyle/>
          <a:p>
            <a:r>
              <a:rPr lang="en-US" dirty="0" smtClean="0"/>
              <a:t>Direct Rule </a:t>
            </a:r>
          </a:p>
          <a:p>
            <a:pPr lvl="1"/>
            <a:r>
              <a:rPr lang="en-US" dirty="0" smtClean="0"/>
              <a:t>French</a:t>
            </a:r>
          </a:p>
          <a:p>
            <a:pPr lvl="1"/>
            <a:r>
              <a:rPr lang="en-US" dirty="0" smtClean="0"/>
              <a:t>Sent French officials to impose culture, westernize, and create little “</a:t>
            </a:r>
            <a:r>
              <a:rPr lang="en-US" dirty="0" err="1" smtClean="0"/>
              <a:t>frenchies</a:t>
            </a:r>
            <a:r>
              <a:rPr lang="en-US" dirty="0" smtClean="0"/>
              <a:t>”</a:t>
            </a:r>
          </a:p>
          <a:p>
            <a:r>
              <a:rPr lang="en-US" dirty="0" smtClean="0"/>
              <a:t>Indirect Rule</a:t>
            </a:r>
          </a:p>
          <a:p>
            <a:pPr lvl="1"/>
            <a:r>
              <a:rPr lang="en-US" dirty="0" smtClean="0"/>
              <a:t>British</a:t>
            </a:r>
          </a:p>
          <a:p>
            <a:pPr lvl="1"/>
            <a:r>
              <a:rPr lang="en-US" dirty="0" smtClean="0"/>
              <a:t>Appointed local leaders</a:t>
            </a:r>
          </a:p>
          <a:p>
            <a:pPr lvl="1"/>
            <a:r>
              <a:rPr lang="en-US" dirty="0" smtClean="0"/>
              <a:t>Encouraged native children to attend western schools</a:t>
            </a:r>
          </a:p>
          <a:p>
            <a:r>
              <a:rPr lang="en-US" dirty="0" smtClean="0"/>
              <a:t>Sphere of Influence</a:t>
            </a:r>
          </a:p>
          <a:p>
            <a:pPr lvl="1"/>
            <a:r>
              <a:rPr lang="en-US" dirty="0" smtClean="0"/>
              <a:t>Claim rights to trade and territory from a distance</a:t>
            </a:r>
          </a:p>
          <a:p>
            <a:pPr lvl="1"/>
            <a:r>
              <a:rPr lang="en-US" dirty="0" smtClean="0"/>
              <a:t>Occurs in China</a:t>
            </a:r>
          </a:p>
        </p:txBody>
      </p:sp>
    </p:spTree>
    <p:extLst>
      <p:ext uri="{BB962C8B-B14F-4D97-AF65-F5344CB8AC3E}">
        <p14:creationId xmlns:p14="http://schemas.microsoft.com/office/powerpoint/2010/main" val="1039010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a:t>
            </a:r>
            <a:endParaRPr lang="en-US" dirty="0"/>
          </a:p>
        </p:txBody>
      </p:sp>
      <p:sp>
        <p:nvSpPr>
          <p:cNvPr id="3" name="Content Placeholder 2"/>
          <p:cNvSpPr>
            <a:spLocks noGrp="1"/>
          </p:cNvSpPr>
          <p:nvPr>
            <p:ph idx="1"/>
          </p:nvPr>
        </p:nvSpPr>
        <p:spPr/>
        <p:txBody>
          <a:bodyPr/>
          <a:lstStyle/>
          <a:p>
            <a:r>
              <a:rPr lang="en-US" dirty="0" smtClean="0"/>
              <a:t>Mughal empire once strong and large</a:t>
            </a:r>
          </a:p>
          <a:p>
            <a:r>
              <a:rPr lang="en-US" dirty="0" smtClean="0"/>
              <a:t>1700s declines due to lack of leadership</a:t>
            </a:r>
          </a:p>
          <a:p>
            <a:r>
              <a:rPr lang="en-US" dirty="0" smtClean="0"/>
              <a:t>Great Britain’s East India Trading Company will take over</a:t>
            </a:r>
          </a:p>
          <a:p>
            <a:r>
              <a:rPr lang="en-US" dirty="0" smtClean="0"/>
              <a:t>1800s will control 3/5s of India</a:t>
            </a:r>
            <a:endParaRPr lang="en-US" dirty="0"/>
          </a:p>
        </p:txBody>
      </p:sp>
    </p:spTree>
    <p:extLst>
      <p:ext uri="{BB962C8B-B14F-4D97-AF65-F5344CB8AC3E}">
        <p14:creationId xmlns:p14="http://schemas.microsoft.com/office/powerpoint/2010/main" val="3974755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East India Trading Company takes advantage of the diversity</a:t>
            </a:r>
          </a:p>
          <a:p>
            <a:r>
              <a:rPr lang="en-US" dirty="0" smtClean="0"/>
              <a:t>Keep the natives angry, confused, and divided</a:t>
            </a:r>
          </a:p>
          <a:p>
            <a:r>
              <a:rPr lang="en-US" dirty="0" smtClean="0"/>
              <a:t>Westernize the population</a:t>
            </a:r>
          </a:p>
          <a:p>
            <a:r>
              <a:rPr lang="en-US" dirty="0" smtClean="0"/>
              <a:t>Main concern make $$$</a:t>
            </a:r>
          </a:p>
          <a:p>
            <a:pPr lvl="1"/>
            <a:r>
              <a:rPr lang="en-US" dirty="0" smtClean="0"/>
              <a:t>Did improve roads, safety, and preserve peace</a:t>
            </a:r>
          </a:p>
          <a:p>
            <a:pPr lvl="1"/>
            <a:r>
              <a:rPr lang="en-US" dirty="0" smtClean="0"/>
              <a:t>Will introduce school, law, customs, religion, and language</a:t>
            </a:r>
            <a:endParaRPr lang="en-US" dirty="0"/>
          </a:p>
        </p:txBody>
      </p:sp>
    </p:spTree>
    <p:extLst>
      <p:ext uri="{BB962C8B-B14F-4D97-AF65-F5344CB8AC3E}">
        <p14:creationId xmlns:p14="http://schemas.microsoft.com/office/powerpoint/2010/main" val="3622664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Warm Up </a:t>
            </a:r>
            <a:br>
              <a:rPr lang="en-US" dirty="0" smtClean="0"/>
            </a:br>
            <a:r>
              <a:rPr lang="en-US" dirty="0" smtClean="0"/>
              <a:t>November 13</a:t>
            </a:r>
            <a:r>
              <a:rPr lang="en-US" baseline="30000" dirty="0" smtClean="0"/>
              <a:t>th</a:t>
            </a:r>
            <a:r>
              <a:rPr lang="en-US" dirty="0" smtClean="0"/>
              <a:t>, 2014</a:t>
            </a:r>
            <a:endParaRPr lang="en-US" dirty="0"/>
          </a:p>
        </p:txBody>
      </p:sp>
      <p:sp>
        <p:nvSpPr>
          <p:cNvPr id="3" name="Content Placeholder 2"/>
          <p:cNvSpPr>
            <a:spLocks noGrp="1"/>
          </p:cNvSpPr>
          <p:nvPr>
            <p:ph idx="1"/>
          </p:nvPr>
        </p:nvSpPr>
        <p:spPr>
          <a:xfrm>
            <a:off x="582885" y="2102947"/>
            <a:ext cx="8275366" cy="4273072"/>
          </a:xfrm>
        </p:spPr>
        <p:txBody>
          <a:bodyPr>
            <a:normAutofit/>
          </a:bodyPr>
          <a:lstStyle/>
          <a:p>
            <a:r>
              <a:rPr lang="en-US" dirty="0" smtClean="0"/>
              <a:t>Which of the following statements do you most agree with? </a:t>
            </a:r>
          </a:p>
          <a:p>
            <a:pPr lvl="1"/>
            <a:r>
              <a:rPr lang="en-US" dirty="0" smtClean="0"/>
              <a:t>A stronger country has the right to take over a weaker country.</a:t>
            </a:r>
          </a:p>
          <a:p>
            <a:pPr lvl="1"/>
            <a:r>
              <a:rPr lang="en-US" dirty="0" smtClean="0"/>
              <a:t>A strong country should never interfere with weaker countries.</a:t>
            </a:r>
          </a:p>
          <a:p>
            <a:pPr lvl="1"/>
            <a:r>
              <a:rPr lang="en-US" dirty="0" smtClean="0"/>
              <a:t>A strong country should use its strength to help weaker countries.</a:t>
            </a:r>
          </a:p>
          <a:p>
            <a:pPr lvl="1"/>
            <a:r>
              <a:rPr lang="en-US" dirty="0" smtClean="0"/>
              <a:t>A strong country should use its strength to gain the most economic advantages possible from weaker countries.</a:t>
            </a:r>
            <a:endParaRPr lang="en-US" dirty="0"/>
          </a:p>
        </p:txBody>
      </p:sp>
    </p:spTree>
    <p:extLst>
      <p:ext uri="{BB962C8B-B14F-4D97-AF65-F5344CB8AC3E}">
        <p14:creationId xmlns:p14="http://schemas.microsoft.com/office/powerpoint/2010/main" val="175815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Sepoy</a:t>
            </a:r>
            <a:r>
              <a:rPr lang="en-US" dirty="0" smtClean="0"/>
              <a:t> Rebellion</a:t>
            </a:r>
            <a:endParaRPr lang="en-US" dirty="0"/>
          </a:p>
        </p:txBody>
      </p:sp>
      <p:sp>
        <p:nvSpPr>
          <p:cNvPr id="3" name="Content Placeholder 2"/>
          <p:cNvSpPr>
            <a:spLocks noGrp="1"/>
          </p:cNvSpPr>
          <p:nvPr>
            <p:ph idx="1"/>
          </p:nvPr>
        </p:nvSpPr>
        <p:spPr/>
        <p:txBody>
          <a:bodyPr/>
          <a:lstStyle/>
          <a:p>
            <a:r>
              <a:rPr lang="en-US" dirty="0" smtClean="0"/>
              <a:t>1850 EIC makes bad moves</a:t>
            </a:r>
          </a:p>
          <a:p>
            <a:pPr lvl="1"/>
            <a:r>
              <a:rPr lang="en-US" dirty="0" smtClean="0"/>
              <a:t>Requires </a:t>
            </a:r>
            <a:r>
              <a:rPr lang="en-US" dirty="0" err="1" smtClean="0"/>
              <a:t>sepoys</a:t>
            </a:r>
            <a:r>
              <a:rPr lang="en-US" dirty="0" smtClean="0"/>
              <a:t> to serve everywhere</a:t>
            </a:r>
          </a:p>
          <a:p>
            <a:pPr lvl="2"/>
            <a:r>
              <a:rPr lang="en-US" dirty="0" smtClean="0"/>
              <a:t>Upper class Hindus cannot travel for religious reasons</a:t>
            </a:r>
          </a:p>
          <a:p>
            <a:pPr lvl="1"/>
            <a:r>
              <a:rPr lang="en-US" dirty="0" smtClean="0"/>
              <a:t>Allows Hindu women to remarry</a:t>
            </a:r>
          </a:p>
          <a:p>
            <a:pPr lvl="2"/>
            <a:r>
              <a:rPr lang="en-US" dirty="0" smtClean="0"/>
              <a:t>Against religion again</a:t>
            </a:r>
          </a:p>
          <a:p>
            <a:pPr lvl="1"/>
            <a:r>
              <a:rPr lang="en-US" dirty="0" smtClean="0"/>
              <a:t>Armored with new guns</a:t>
            </a:r>
          </a:p>
          <a:p>
            <a:pPr lvl="2"/>
            <a:r>
              <a:rPr lang="en-US" dirty="0" smtClean="0"/>
              <a:t>1857 new guns with bite off cartridge for powder</a:t>
            </a:r>
          </a:p>
          <a:p>
            <a:pPr lvl="2"/>
            <a:r>
              <a:rPr lang="en-US" dirty="0" smtClean="0"/>
              <a:t>Greased with pig and cow fat</a:t>
            </a:r>
          </a:p>
          <a:p>
            <a:pPr lvl="2"/>
            <a:r>
              <a:rPr lang="en-US" dirty="0" smtClean="0"/>
              <a:t>Again against religion</a:t>
            </a:r>
          </a:p>
        </p:txBody>
      </p:sp>
    </p:spTree>
    <p:extLst>
      <p:ext uri="{BB962C8B-B14F-4D97-AF65-F5344CB8AC3E}">
        <p14:creationId xmlns:p14="http://schemas.microsoft.com/office/powerpoint/2010/main" val="17960722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1857 Indians will unite and rebel against their British officials </a:t>
            </a:r>
          </a:p>
          <a:p>
            <a:r>
              <a:rPr lang="en-US" dirty="0">
                <a:hlinkClick r:id="rId2"/>
              </a:rPr>
              <a:t>https://www.youtube.com/watch?v</a:t>
            </a:r>
            <a:r>
              <a:rPr lang="en-US">
                <a:hlinkClick r:id="rId2"/>
              </a:rPr>
              <a:t>=MV0fYMIvtyU</a:t>
            </a:r>
            <a:endParaRPr lang="en-US"/>
          </a:p>
          <a:p>
            <a:pPr marL="0" indent="0">
              <a:buNone/>
            </a:pPr>
            <a:endParaRPr lang="en-US" dirty="0"/>
          </a:p>
        </p:txBody>
      </p:sp>
    </p:spTree>
    <p:extLst>
      <p:ext uri="{BB962C8B-B14F-4D97-AF65-F5344CB8AC3E}">
        <p14:creationId xmlns:p14="http://schemas.microsoft.com/office/powerpoint/2010/main" val="9439494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Sepoy</a:t>
            </a:r>
            <a:r>
              <a:rPr lang="en-US" dirty="0" smtClean="0"/>
              <a:t> Rebellion</a:t>
            </a:r>
            <a:endParaRPr lang="en-US" dirty="0"/>
          </a:p>
        </p:txBody>
      </p:sp>
      <p:sp>
        <p:nvSpPr>
          <p:cNvPr id="3" name="Content Placeholder 2"/>
          <p:cNvSpPr>
            <a:spLocks noGrp="1"/>
          </p:cNvSpPr>
          <p:nvPr>
            <p:ph idx="1"/>
          </p:nvPr>
        </p:nvSpPr>
        <p:spPr/>
        <p:txBody>
          <a:bodyPr/>
          <a:lstStyle/>
          <a:p>
            <a:pPr marL="0" indent="0">
              <a:buNone/>
            </a:pPr>
            <a:endParaRPr lang="en-US" dirty="0">
              <a:hlinkClick r:id="rId2"/>
            </a:endParaRPr>
          </a:p>
          <a:p>
            <a:pPr marL="0" indent="0">
              <a:buNone/>
            </a:pPr>
            <a:endParaRPr lang="en-US" dirty="0" smtClean="0">
              <a:hlinkClick r:id="rId2"/>
            </a:endParaRPr>
          </a:p>
        </p:txBody>
      </p:sp>
    </p:spTree>
    <p:extLst>
      <p:ext uri="{BB962C8B-B14F-4D97-AF65-F5344CB8AC3E}">
        <p14:creationId xmlns:p14="http://schemas.microsoft.com/office/powerpoint/2010/main" val="3679645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Lord Frederick </a:t>
            </a:r>
            <a:r>
              <a:rPr lang="en-US" dirty="0" err="1" smtClean="0"/>
              <a:t>Lugard</a:t>
            </a:r>
            <a:endParaRPr lang="en-US" dirty="0"/>
          </a:p>
        </p:txBody>
      </p:sp>
      <p:sp>
        <p:nvSpPr>
          <p:cNvPr id="3" name="Content Placeholder 2"/>
          <p:cNvSpPr>
            <a:spLocks noGrp="1"/>
          </p:cNvSpPr>
          <p:nvPr>
            <p:ph idx="1"/>
          </p:nvPr>
        </p:nvSpPr>
        <p:spPr>
          <a:xfrm>
            <a:off x="284163" y="2133600"/>
            <a:ext cx="8574087" cy="3992563"/>
          </a:xfrm>
        </p:spPr>
        <p:txBody>
          <a:bodyPr/>
          <a:lstStyle/>
          <a:p>
            <a:pPr marL="0" indent="0">
              <a:buNone/>
            </a:pPr>
            <a:r>
              <a:rPr lang="en-US" i="1" dirty="0" smtClean="0"/>
              <a:t>“There are some who say we have no right to Africa at all, that ‘it belongs to the natives.’ I hold that our right is the necessity that is upon us to provide for our ever-growing population-either by opening new fields for emigration, or by providing work and employment…and to stimulate trade by finding new markets.”</a:t>
            </a:r>
          </a:p>
          <a:p>
            <a:endParaRPr lang="en-US" dirty="0"/>
          </a:p>
        </p:txBody>
      </p:sp>
      <p:pic>
        <p:nvPicPr>
          <p:cNvPr id="4" name="Picture 3"/>
          <p:cNvPicPr>
            <a:picLocks noChangeAspect="1"/>
          </p:cNvPicPr>
          <p:nvPr/>
        </p:nvPicPr>
        <p:blipFill>
          <a:blip r:embed="rId2"/>
          <a:stretch>
            <a:fillRect/>
          </a:stretch>
        </p:blipFill>
        <p:spPr>
          <a:xfrm>
            <a:off x="450030" y="4101786"/>
            <a:ext cx="2540000" cy="2527613"/>
          </a:xfrm>
          <a:prstGeom prst="rect">
            <a:avLst/>
          </a:prstGeom>
        </p:spPr>
      </p:pic>
      <p:pic>
        <p:nvPicPr>
          <p:cNvPr id="5" name="Picture 4"/>
          <p:cNvPicPr>
            <a:picLocks noChangeAspect="1"/>
          </p:cNvPicPr>
          <p:nvPr/>
        </p:nvPicPr>
        <p:blipFill>
          <a:blip r:embed="rId3"/>
          <a:stretch>
            <a:fillRect/>
          </a:stretch>
        </p:blipFill>
        <p:spPr>
          <a:xfrm>
            <a:off x="3214249" y="4101786"/>
            <a:ext cx="5929751" cy="2568822"/>
          </a:xfrm>
          <a:prstGeom prst="rect">
            <a:avLst/>
          </a:prstGeom>
        </p:spPr>
      </p:pic>
    </p:spTree>
    <p:extLst>
      <p:ext uri="{BB962C8B-B14F-4D97-AF65-F5344CB8AC3E}">
        <p14:creationId xmlns:p14="http://schemas.microsoft.com/office/powerpoint/2010/main" val="3228131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Analyze the causes of the “new imperialism”</a:t>
            </a:r>
          </a:p>
          <a:p>
            <a:r>
              <a:rPr lang="en-US" dirty="0" smtClean="0"/>
              <a:t>Explain why Western imperialism spread so rapidly</a:t>
            </a:r>
          </a:p>
          <a:p>
            <a:r>
              <a:rPr lang="en-US" dirty="0" smtClean="0"/>
              <a:t>Describe how imperial governments ruled their empires. </a:t>
            </a:r>
            <a:endParaRPr lang="en-US" dirty="0"/>
          </a:p>
        </p:txBody>
      </p:sp>
      <p:pic>
        <p:nvPicPr>
          <p:cNvPr id="4" name="Picture 3"/>
          <p:cNvPicPr>
            <a:picLocks noChangeAspect="1"/>
          </p:cNvPicPr>
          <p:nvPr/>
        </p:nvPicPr>
        <p:blipFill>
          <a:blip r:embed="rId2"/>
          <a:stretch>
            <a:fillRect/>
          </a:stretch>
        </p:blipFill>
        <p:spPr>
          <a:xfrm>
            <a:off x="0" y="4164250"/>
            <a:ext cx="2789518" cy="2693750"/>
          </a:xfrm>
          <a:prstGeom prst="rect">
            <a:avLst/>
          </a:prstGeom>
        </p:spPr>
      </p:pic>
      <p:pic>
        <p:nvPicPr>
          <p:cNvPr id="5" name="Picture 4"/>
          <p:cNvPicPr>
            <a:picLocks noChangeAspect="1"/>
          </p:cNvPicPr>
          <p:nvPr/>
        </p:nvPicPr>
        <p:blipFill>
          <a:blip r:embed="rId3"/>
          <a:stretch>
            <a:fillRect/>
          </a:stretch>
        </p:blipFill>
        <p:spPr>
          <a:xfrm>
            <a:off x="6064250" y="3935216"/>
            <a:ext cx="2794000" cy="2753120"/>
          </a:xfrm>
          <a:prstGeom prst="rect">
            <a:avLst/>
          </a:prstGeom>
        </p:spPr>
      </p:pic>
    </p:spTree>
    <p:extLst>
      <p:ext uri="{BB962C8B-B14F-4D97-AF65-F5344CB8AC3E}">
        <p14:creationId xmlns:p14="http://schemas.microsoft.com/office/powerpoint/2010/main" val="2577495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 and Concepts</a:t>
            </a:r>
            <a:endParaRPr lang="en-US" dirty="0"/>
          </a:p>
        </p:txBody>
      </p:sp>
      <p:sp>
        <p:nvSpPr>
          <p:cNvPr id="3" name="Content Placeholder 2"/>
          <p:cNvSpPr>
            <a:spLocks noGrp="1"/>
          </p:cNvSpPr>
          <p:nvPr>
            <p:ph idx="1"/>
          </p:nvPr>
        </p:nvSpPr>
        <p:spPr>
          <a:xfrm>
            <a:off x="520433" y="1832270"/>
            <a:ext cx="8337817" cy="4705603"/>
          </a:xfrm>
        </p:spPr>
        <p:txBody>
          <a:bodyPr>
            <a:normAutofit/>
          </a:bodyPr>
          <a:lstStyle/>
          <a:p>
            <a:r>
              <a:rPr lang="en-US" dirty="0" smtClean="0"/>
              <a:t>Imperialism</a:t>
            </a:r>
          </a:p>
          <a:p>
            <a:pPr lvl="1"/>
            <a:r>
              <a:rPr lang="en-US" dirty="0" smtClean="0"/>
              <a:t>What factors led to the new imperialism of the 1800s?</a:t>
            </a:r>
          </a:p>
          <a:p>
            <a:r>
              <a:rPr lang="en-US" dirty="0" smtClean="0"/>
              <a:t>Power</a:t>
            </a:r>
          </a:p>
          <a:p>
            <a:pPr lvl="1"/>
            <a:r>
              <a:rPr lang="en-US" dirty="0" smtClean="0"/>
              <a:t>How did imperialistic countries gain power over the peoples of Africa and Asia?</a:t>
            </a:r>
          </a:p>
          <a:p>
            <a:r>
              <a:rPr lang="en-US" dirty="0" smtClean="0"/>
              <a:t>Change</a:t>
            </a:r>
          </a:p>
          <a:p>
            <a:pPr lvl="1"/>
            <a:r>
              <a:rPr lang="en-US" dirty="0" smtClean="0"/>
              <a:t>What were the effects of imperialism?</a:t>
            </a:r>
          </a:p>
          <a:p>
            <a:r>
              <a:rPr lang="en-US" dirty="0" smtClean="0"/>
              <a:t>Nationalism</a:t>
            </a:r>
          </a:p>
          <a:p>
            <a:pPr lvl="1"/>
            <a:r>
              <a:rPr lang="en-US" dirty="0" smtClean="0"/>
              <a:t>How did imperialism lead to nationalistic feelings in China and other nations of Asia and Africa?</a:t>
            </a:r>
            <a:endParaRPr lang="en-US" dirty="0"/>
          </a:p>
        </p:txBody>
      </p:sp>
    </p:spTree>
    <p:extLst>
      <p:ext uri="{BB962C8B-B14F-4D97-AF65-F5344CB8AC3E}">
        <p14:creationId xmlns:p14="http://schemas.microsoft.com/office/powerpoint/2010/main" val="2129540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Tennessee State Standards</a:t>
            </a:r>
            <a:endParaRPr lang="en-US" dirty="0"/>
          </a:p>
        </p:txBody>
      </p:sp>
      <p:sp>
        <p:nvSpPr>
          <p:cNvPr id="3" name="Content Placeholder 2"/>
          <p:cNvSpPr>
            <a:spLocks noGrp="1"/>
          </p:cNvSpPr>
          <p:nvPr>
            <p:ph idx="1"/>
          </p:nvPr>
        </p:nvSpPr>
        <p:spPr>
          <a:xfrm>
            <a:off x="284163" y="1853092"/>
            <a:ext cx="8574087" cy="4273072"/>
          </a:xfrm>
        </p:spPr>
        <p:txBody>
          <a:bodyPr/>
          <a:lstStyle/>
          <a:p>
            <a:r>
              <a:rPr lang="en-US" dirty="0"/>
              <a:t>W.14 Cite strong and thorough textual evidence to support analysis of the causes of 19th century European imperialism, the role of Social Darwinism, the desire for increased political power, and the search for natural resources and new markets as prelude to the Berlin Conference. (C, E, G, H, P) </a:t>
            </a:r>
            <a:endParaRPr lang="en-US" dirty="0" smtClean="0"/>
          </a:p>
          <a:p>
            <a:r>
              <a:rPr lang="en-US" dirty="0"/>
              <a:t>W.20 Explain the transfer in 1858 of government to Great Britain on the Indian Subcontinent following the </a:t>
            </a:r>
            <a:r>
              <a:rPr lang="en-US" dirty="0" err="1"/>
              <a:t>Sepoy</a:t>
            </a:r>
            <a:r>
              <a:rPr lang="en-US" dirty="0"/>
              <a:t> Rebellion. (G, H, P) </a:t>
            </a:r>
            <a:endParaRPr lang="en-US" dirty="0"/>
          </a:p>
          <a:p>
            <a:pPr marL="0" indent="0">
              <a:buNone/>
            </a:pPr>
            <a:endParaRPr lang="en-US" dirty="0"/>
          </a:p>
          <a:p>
            <a:endParaRPr lang="en-US" dirty="0"/>
          </a:p>
        </p:txBody>
      </p:sp>
    </p:spTree>
    <p:extLst>
      <p:ext uri="{BB962C8B-B14F-4D97-AF65-F5344CB8AC3E}">
        <p14:creationId xmlns:p14="http://schemas.microsoft.com/office/powerpoint/2010/main" val="3080697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Imperialism</a:t>
            </a:r>
            <a:endParaRPr lang="en-US" dirty="0"/>
          </a:p>
        </p:txBody>
      </p:sp>
      <p:sp>
        <p:nvSpPr>
          <p:cNvPr id="3" name="Content Placeholder 2"/>
          <p:cNvSpPr>
            <a:spLocks noGrp="1"/>
          </p:cNvSpPr>
          <p:nvPr>
            <p:ph idx="1"/>
          </p:nvPr>
        </p:nvSpPr>
        <p:spPr/>
        <p:txBody>
          <a:bodyPr/>
          <a:lstStyle/>
          <a:p>
            <a:r>
              <a:rPr lang="en-US" dirty="0" smtClean="0"/>
              <a:t>A country’s dominance of political, economic, and cultural life of another country</a:t>
            </a:r>
          </a:p>
          <a:p>
            <a:endParaRPr lang="en-US" dirty="0"/>
          </a:p>
          <a:p>
            <a:r>
              <a:rPr lang="en-US" dirty="0" smtClean="0"/>
              <a:t>Similar to colonization</a:t>
            </a:r>
          </a:p>
          <a:p>
            <a:endParaRPr lang="en-US" dirty="0"/>
          </a:p>
          <a:p>
            <a:r>
              <a:rPr lang="en-US" dirty="0" smtClean="0"/>
              <a:t>Where have you heard this before?</a:t>
            </a:r>
            <a:endParaRPr lang="en-US" dirty="0"/>
          </a:p>
        </p:txBody>
      </p:sp>
    </p:spTree>
    <p:extLst>
      <p:ext uri="{BB962C8B-B14F-4D97-AF65-F5344CB8AC3E}">
        <p14:creationId xmlns:p14="http://schemas.microsoft.com/office/powerpoint/2010/main" val="3625481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Imperialism</a:t>
            </a:r>
            <a:endParaRPr lang="en-US" dirty="0"/>
          </a:p>
        </p:txBody>
      </p:sp>
      <p:sp>
        <p:nvSpPr>
          <p:cNvPr id="3" name="Content Placeholder 2"/>
          <p:cNvSpPr>
            <a:spLocks noGrp="1"/>
          </p:cNvSpPr>
          <p:nvPr>
            <p:ph idx="1"/>
          </p:nvPr>
        </p:nvSpPr>
        <p:spPr/>
        <p:txBody>
          <a:bodyPr>
            <a:normAutofit lnSpcReduction="10000"/>
          </a:bodyPr>
          <a:lstStyle/>
          <a:p>
            <a:r>
              <a:rPr lang="en-US" dirty="0" smtClean="0"/>
              <a:t>1500-1800</a:t>
            </a:r>
          </a:p>
          <a:p>
            <a:r>
              <a:rPr lang="en-US" dirty="0" smtClean="0"/>
              <a:t>Europeans focused on Americas, India, Southeast Asia, and the coasts of West Africa and China</a:t>
            </a:r>
          </a:p>
          <a:p>
            <a:r>
              <a:rPr lang="en-US" dirty="0" smtClean="0"/>
              <a:t>God, Glory, and Gold</a:t>
            </a:r>
          </a:p>
          <a:p>
            <a:pPr lvl="1"/>
            <a:r>
              <a:rPr lang="en-US" dirty="0" smtClean="0"/>
              <a:t>Roman Catholic movement</a:t>
            </a:r>
          </a:p>
          <a:p>
            <a:r>
              <a:rPr lang="en-US" dirty="0" smtClean="0"/>
              <a:t>Lead by Portugal, Spain, Netherlands, and Britain</a:t>
            </a:r>
          </a:p>
          <a:p>
            <a:r>
              <a:rPr lang="en-US" dirty="0" smtClean="0"/>
              <a:t>Calmed due to Napoleonic Wars, Industrial Revolution, and nationalism</a:t>
            </a:r>
          </a:p>
          <a:p>
            <a:endParaRPr lang="en-US" dirty="0"/>
          </a:p>
        </p:txBody>
      </p:sp>
    </p:spTree>
    <p:extLst>
      <p:ext uri="{BB962C8B-B14F-4D97-AF65-F5344CB8AC3E}">
        <p14:creationId xmlns:p14="http://schemas.microsoft.com/office/powerpoint/2010/main" val="3791167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Imperialism</a:t>
            </a:r>
            <a:endParaRPr lang="en-US" dirty="0"/>
          </a:p>
        </p:txBody>
      </p:sp>
      <p:sp>
        <p:nvSpPr>
          <p:cNvPr id="3" name="Content Placeholder 2"/>
          <p:cNvSpPr>
            <a:spLocks noGrp="1"/>
          </p:cNvSpPr>
          <p:nvPr>
            <p:ph idx="1"/>
          </p:nvPr>
        </p:nvSpPr>
        <p:spPr/>
        <p:txBody>
          <a:bodyPr/>
          <a:lstStyle/>
          <a:p>
            <a:r>
              <a:rPr lang="en-US" dirty="0" smtClean="0"/>
              <a:t>1870-1914</a:t>
            </a:r>
          </a:p>
          <a:p>
            <a:r>
              <a:rPr lang="en-US" dirty="0" smtClean="0"/>
              <a:t>Nationalism &amp; rise of nation-states</a:t>
            </a:r>
          </a:p>
          <a:p>
            <a:r>
              <a:rPr lang="en-US" dirty="0" smtClean="0"/>
              <a:t>Economies booming from Industrial Revolution</a:t>
            </a:r>
          </a:p>
          <a:p>
            <a:r>
              <a:rPr lang="en-US" dirty="0" smtClean="0"/>
              <a:t>Focused on Asia and Africa</a:t>
            </a:r>
          </a:p>
          <a:p>
            <a:r>
              <a:rPr lang="en-US" dirty="0" smtClean="0"/>
              <a:t>More Protestant movement</a:t>
            </a:r>
          </a:p>
          <a:p>
            <a:r>
              <a:rPr lang="en-US" dirty="0" smtClean="0"/>
              <a:t>Lead by Great Britain followed by US, France, Germany, Belgium, Italy and Russia</a:t>
            </a:r>
            <a:endParaRPr lang="en-US" dirty="0"/>
          </a:p>
        </p:txBody>
      </p:sp>
    </p:spTree>
    <p:extLst>
      <p:ext uri="{BB962C8B-B14F-4D97-AF65-F5344CB8AC3E}">
        <p14:creationId xmlns:p14="http://schemas.microsoft.com/office/powerpoint/2010/main" val="3629845901"/>
      </p:ext>
    </p:extLst>
  </p:cSld>
  <p:clrMapOvr>
    <a:masterClrMapping/>
  </p:clrMapOvr>
</p:sld>
</file>

<file path=ppt/theme/theme1.xml><?xml version="1.0" encoding="utf-8"?>
<a:theme xmlns:a="http://schemas.openxmlformats.org/drawingml/2006/main" name="Spectru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Spectrum.thmx</Template>
  <TotalTime>157</TotalTime>
  <Words>936</Words>
  <Application>Microsoft Macintosh PowerPoint</Application>
  <PresentationFormat>On-screen Show (4:3)</PresentationFormat>
  <Paragraphs>137</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Spectrum</vt:lpstr>
      <vt:lpstr>Imperialism</vt:lpstr>
      <vt:lpstr>Warm Up  November 13th, 2014</vt:lpstr>
      <vt:lpstr>Lord Frederick Lugard</vt:lpstr>
      <vt:lpstr>Objectives</vt:lpstr>
      <vt:lpstr>Themes and Concepts</vt:lpstr>
      <vt:lpstr>Tennessee State Standards</vt:lpstr>
      <vt:lpstr>Imperialism</vt:lpstr>
      <vt:lpstr>Old Imperialism</vt:lpstr>
      <vt:lpstr>New Imperialism</vt:lpstr>
      <vt:lpstr>How Imperialism Divided the World</vt:lpstr>
      <vt:lpstr>Revival of Imperialism</vt:lpstr>
      <vt:lpstr>Causes of NEW Imperialism</vt:lpstr>
      <vt:lpstr>Effect of Nationalism </vt:lpstr>
      <vt:lpstr>Imperialist? Supremist? Racist? All 3?</vt:lpstr>
      <vt:lpstr>Rapid Expansion</vt:lpstr>
      <vt:lpstr>PowerPoint Presentation</vt:lpstr>
      <vt:lpstr>Types of Rule</vt:lpstr>
      <vt:lpstr>India</vt:lpstr>
      <vt:lpstr>PowerPoint Presentation</vt:lpstr>
      <vt:lpstr>Sepoy Rebellion</vt:lpstr>
      <vt:lpstr>PowerPoint Presentation</vt:lpstr>
      <vt:lpstr>Sepoy Rebellion</vt:lpstr>
    </vt:vector>
  </TitlesOfParts>
  <Company>Sweetwater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Imperialism</dc:title>
  <dc:creator>Jessica Thomas</dc:creator>
  <cp:lastModifiedBy>Jessica Thomas</cp:lastModifiedBy>
  <cp:revision>10</cp:revision>
  <dcterms:created xsi:type="dcterms:W3CDTF">2014-11-13T01:30:57Z</dcterms:created>
  <dcterms:modified xsi:type="dcterms:W3CDTF">2014-11-13T04:08:38Z</dcterms:modified>
</cp:coreProperties>
</file>