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7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105DA-BB5B-9043-891A-735B025F3807}" type="datetimeFigureOut">
              <a:rPr lang="en-US" smtClean="0"/>
              <a:pPr/>
              <a:t>10/28/2014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D4C93A-37AA-5440-BCB9-0E6B8C818396}" type="slidenum">
              <a:rPr lang="en-US" smtClean="0"/>
              <a:pPr/>
              <a:t>‹#›</a:t>
            </a:fld>
            <a:endParaRPr lang="en-US"/>
          </a:p>
        </p:txBody>
      </p:sp>
    </p:spTree>
    <p:extLst>
      <p:ext uri="{BB962C8B-B14F-4D97-AF65-F5344CB8AC3E}">
        <p14:creationId xmlns:p14="http://schemas.microsoft.com/office/powerpoint/2010/main" xmlns="" val="18472919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discussion we will be covering the unification of Italy and Germany.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1</a:t>
            </a:fld>
            <a:endParaRPr lang="en-US"/>
          </a:p>
        </p:txBody>
      </p:sp>
    </p:spTree>
    <p:extLst>
      <p:ext uri="{BB962C8B-B14F-4D97-AF65-F5344CB8AC3E}">
        <p14:creationId xmlns:p14="http://schemas.microsoft.com/office/powerpoint/2010/main" xmlns="" val="1813161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TN State Standards, it is essential</a:t>
            </a:r>
            <a:r>
              <a:rPr lang="en-US" baseline="0" dirty="0" smtClean="0"/>
              <a:t> for students to know how and why Germany and Italy were unified. They must also know the effects of the unification process. As we go through the material, students will be instructed to focus on the key leaders Garibaldi and Bismarck.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2</a:t>
            </a:fld>
            <a:endParaRPr lang="en-US"/>
          </a:p>
        </p:txBody>
      </p:sp>
    </p:spTree>
    <p:extLst>
      <p:ext uri="{BB962C8B-B14F-4D97-AF65-F5344CB8AC3E}">
        <p14:creationId xmlns:p14="http://schemas.microsoft.com/office/powerpoint/2010/main" xmlns="" val="75774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as we go through the materials, pay close attention to the theme of Nationalism. At the end of class you will be required to write a half sheet on how nationalism has shaped the world up until the 19</a:t>
            </a:r>
            <a:r>
              <a:rPr lang="en-US" baseline="30000" dirty="0" smtClean="0"/>
              <a:t>th</a:t>
            </a:r>
            <a:r>
              <a:rPr lang="en-US" baseline="0" dirty="0" smtClean="0"/>
              <a:t> century.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3</a:t>
            </a:fld>
            <a:endParaRPr lang="en-US"/>
          </a:p>
        </p:txBody>
      </p:sp>
    </p:spTree>
    <p:extLst>
      <p:ext uri="{BB962C8B-B14F-4D97-AF65-F5344CB8AC3E}">
        <p14:creationId xmlns:p14="http://schemas.microsoft.com/office/powerpoint/2010/main" xmlns="" val="12205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Nationalism will be the theme</a:t>
            </a:r>
            <a:r>
              <a:rPr lang="en-US" baseline="0" dirty="0" smtClean="0"/>
              <a:t> of today’s instruction. It will be the leading cause to the unification we learn about today. Nationalism is the feeling of pride and devotion to one’s country. If you will remember, we first experienced Nationalism in France in the French Revolution. Once people found they had commonalities especially in goals, they decided to work together. That model that the French set forth, caught on in Latin America which sparked more revolutions. Those revolutions lead to people gaining their independence and winning their natural rights. So the first two items we have covered already. Today we will look specifically at Italy and Germany. Before we can move on to other topics, we will cover how nationalism affects India, Turkey, Palestine, and the Balkans.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4</a:t>
            </a:fld>
            <a:endParaRPr lang="en-US"/>
          </a:p>
        </p:txBody>
      </p:sp>
    </p:spTree>
    <p:extLst>
      <p:ext uri="{BB962C8B-B14F-4D97-AF65-F5344CB8AC3E}">
        <p14:creationId xmlns:p14="http://schemas.microsoft.com/office/powerpoint/2010/main" xmlns="" val="712683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Nationalism occurs</a:t>
            </a:r>
            <a:r>
              <a:rPr lang="en-US" baseline="0" dirty="0" smtClean="0"/>
              <a:t> when people find they have things in common. Most often the items that bring people together are their language, history, culture, traditions, religions, and goals or ideas. While nationalism seems to be a really good thing, especially for the prideful…it also has its downside. Nationalism can make people intolerant of others. Sometimes being too homogenous can give you cultural blinders and make you reject people who are different from you and the people in your environment. Intolerance when taken to the extreme can cause wars, </a:t>
            </a:r>
            <a:r>
              <a:rPr lang="en-US" baseline="0" dirty="0" err="1" smtClean="0"/>
              <a:t>predjudice</a:t>
            </a:r>
            <a:r>
              <a:rPr lang="en-US" baseline="0" dirty="0" smtClean="0"/>
              <a:t>, and or discrimination. It does have an ugly side.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5</a:t>
            </a:fld>
            <a:endParaRPr lang="en-US"/>
          </a:p>
        </p:txBody>
      </p:sp>
    </p:spTree>
    <p:extLst>
      <p:ext uri="{BB962C8B-B14F-4D97-AF65-F5344CB8AC3E}">
        <p14:creationId xmlns:p14="http://schemas.microsoft.com/office/powerpoint/2010/main" xmlns="" val="420844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before</a:t>
            </a:r>
            <a:r>
              <a:rPr lang="en-US" baseline="0" dirty="0" smtClean="0"/>
              <a:t> we talk about the effects of nationalism, lets get the background and the stories of our locations. We will start our journey in Italy.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6</a:t>
            </a:fld>
            <a:endParaRPr lang="en-US"/>
          </a:p>
        </p:txBody>
      </p:sp>
    </p:spTree>
    <p:extLst>
      <p:ext uri="{BB962C8B-B14F-4D97-AF65-F5344CB8AC3E}">
        <p14:creationId xmlns:p14="http://schemas.microsoft.com/office/powerpoint/2010/main" xmlns="" val="994620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Italy was first united under the Holy Roman Empire. The empire fell in 400 A.D. (5</a:t>
            </a:r>
            <a:r>
              <a:rPr lang="en-US" baseline="30000" dirty="0" smtClean="0"/>
              <a:t>th</a:t>
            </a:r>
            <a:r>
              <a:rPr lang="en-US" dirty="0" smtClean="0"/>
              <a:t> Century). It was then divided</a:t>
            </a:r>
            <a:r>
              <a:rPr lang="en-US" baseline="0" dirty="0" smtClean="0"/>
              <a:t> into smaller kingdoms and would be fought over for the next 1,000 years. French, Spanish, and German troops will all occupy the area at least once. But it will be Napoleon who helps the people find nationalism against their oppressor. In 1796 Napoleon takes the Italian peninsula. To make ruling the territory easier, he combines a few kingdoms, but gives Venetia to Austria which will hold the city of Venice. By 1804 Napoleon will have laid claim as ruler to the rest of the territory that falls into the Kingdom of Italy. Once Napoleon and France falls, the Congress of Vienna decides to step in. The Congress who is led by Austria will </a:t>
            </a:r>
            <a:r>
              <a:rPr lang="en-US" baseline="0" dirty="0" err="1" smtClean="0"/>
              <a:t>redivide</a:t>
            </a:r>
            <a:r>
              <a:rPr lang="en-US" baseline="0" dirty="0" smtClean="0"/>
              <a:t> Italy. The North will go to Austria and the south will be divided up unto ruling families. The pope and the Catholic church will gain territory as well. </a:t>
            </a:r>
            <a:endParaRPr lang="en-US" dirty="0"/>
          </a:p>
        </p:txBody>
      </p:sp>
      <p:sp>
        <p:nvSpPr>
          <p:cNvPr id="4" name="Slide Number Placeholder 3"/>
          <p:cNvSpPr>
            <a:spLocks noGrp="1"/>
          </p:cNvSpPr>
          <p:nvPr>
            <p:ph type="sldNum" sz="quarter" idx="10"/>
          </p:nvPr>
        </p:nvSpPr>
        <p:spPr/>
        <p:txBody>
          <a:bodyPr/>
          <a:lstStyle/>
          <a:p>
            <a:fld id="{09D4C93A-37AA-5440-BCB9-0E6B8C818396}" type="slidenum">
              <a:rPr lang="en-US" smtClean="0"/>
              <a:pPr/>
              <a:t>7</a:t>
            </a:fld>
            <a:endParaRPr lang="en-US"/>
          </a:p>
        </p:txBody>
      </p:sp>
    </p:spTree>
    <p:extLst>
      <p:ext uri="{BB962C8B-B14F-4D97-AF65-F5344CB8AC3E}">
        <p14:creationId xmlns:p14="http://schemas.microsoft.com/office/powerpoint/2010/main" xmlns="" val="2799417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pPr/>
              <a:t>‹#›</a:t>
            </a:fld>
            <a:endParaRPr lang="en-US"/>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pPr/>
              <a:t>‹#›</a:t>
            </a:fld>
            <a:endParaRPr lang="en-US"/>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pPr/>
              <a:t>10/28/2014</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Unification of Italy and Germany</a:t>
            </a:r>
            <a:endParaRPr lang="en-US" dirty="0"/>
          </a:p>
        </p:txBody>
      </p:sp>
      <p:sp>
        <p:nvSpPr>
          <p:cNvPr id="3" name="Subtitle 2"/>
          <p:cNvSpPr>
            <a:spLocks noGrp="1"/>
          </p:cNvSpPr>
          <p:nvPr>
            <p:ph type="subTitle" idx="1"/>
          </p:nvPr>
        </p:nvSpPr>
        <p:spPr/>
        <p:txBody>
          <a:bodyPr/>
          <a:lstStyle/>
          <a:p>
            <a:r>
              <a:rPr lang="en-US" dirty="0" smtClean="0"/>
              <a:t>Harvey</a:t>
            </a:r>
          </a:p>
          <a:p>
            <a:r>
              <a:rPr lang="en-US" dirty="0" smtClean="0"/>
              <a:t>Fall 2014</a:t>
            </a:r>
          </a:p>
          <a:p>
            <a:r>
              <a:rPr lang="en-US" dirty="0" smtClean="0"/>
              <a:t>World History</a:t>
            </a:r>
            <a:endParaRPr lang="en-US" dirty="0"/>
          </a:p>
        </p:txBody>
      </p:sp>
    </p:spTree>
    <p:extLst>
      <p:ext uri="{BB962C8B-B14F-4D97-AF65-F5344CB8AC3E}">
        <p14:creationId xmlns:p14="http://schemas.microsoft.com/office/powerpoint/2010/main" xmlns="" val="202793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Giuseppe Garibaldi</a:t>
            </a:r>
            <a:endParaRPr lang="en-US" dirty="0"/>
          </a:p>
        </p:txBody>
      </p:sp>
      <p:sp>
        <p:nvSpPr>
          <p:cNvPr id="3" name="Content Placeholder 2"/>
          <p:cNvSpPr>
            <a:spLocks noGrp="1"/>
          </p:cNvSpPr>
          <p:nvPr>
            <p:ph idx="1"/>
          </p:nvPr>
        </p:nvSpPr>
        <p:spPr/>
        <p:txBody>
          <a:bodyPr/>
          <a:lstStyle/>
          <a:p>
            <a:r>
              <a:rPr lang="en-US" dirty="0" smtClean="0"/>
              <a:t>“The Sword”</a:t>
            </a:r>
          </a:p>
          <a:p>
            <a:r>
              <a:rPr lang="en-US" dirty="0" smtClean="0"/>
              <a:t>Soldier for freedom, helps unify Italy</a:t>
            </a:r>
          </a:p>
          <a:p>
            <a:r>
              <a:rPr lang="en-US" dirty="0" smtClean="0"/>
              <a:t>At 26 joins Young Italy under Mazzini (1848)</a:t>
            </a:r>
          </a:p>
          <a:p>
            <a:r>
              <a:rPr lang="en-US" dirty="0" smtClean="0"/>
              <a:t>Faced to flee or die for failures</a:t>
            </a:r>
          </a:p>
          <a:p>
            <a:r>
              <a:rPr lang="en-US" dirty="0" smtClean="0"/>
              <a:t>1859 returns to fight for Victor Emmanuel of Sardinia</a:t>
            </a:r>
          </a:p>
          <a:p>
            <a:pPr lvl="1"/>
            <a:r>
              <a:rPr lang="en-US" dirty="0" smtClean="0"/>
              <a:t>Leads 1,000 “Red Shirts” to take Sicily</a:t>
            </a:r>
            <a:endParaRPr lang="en-US" dirty="0"/>
          </a:p>
        </p:txBody>
      </p:sp>
    </p:spTree>
    <p:extLst>
      <p:ext uri="{BB962C8B-B14F-4D97-AF65-F5344CB8AC3E}">
        <p14:creationId xmlns:p14="http://schemas.microsoft.com/office/powerpoint/2010/main" xmlns="" val="2694337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Unification</a:t>
            </a:r>
            <a:endParaRPr lang="en-US" dirty="0"/>
          </a:p>
        </p:txBody>
      </p:sp>
      <p:sp>
        <p:nvSpPr>
          <p:cNvPr id="3" name="Content Placeholder 2"/>
          <p:cNvSpPr>
            <a:spLocks noGrp="1"/>
          </p:cNvSpPr>
          <p:nvPr>
            <p:ph idx="1"/>
          </p:nvPr>
        </p:nvSpPr>
        <p:spPr>
          <a:xfrm>
            <a:off x="571500" y="1905000"/>
            <a:ext cx="8001000" cy="4653694"/>
          </a:xfrm>
        </p:spPr>
        <p:txBody>
          <a:bodyPr>
            <a:normAutofit fontScale="85000" lnSpcReduction="20000"/>
          </a:bodyPr>
          <a:lstStyle/>
          <a:p>
            <a:r>
              <a:rPr lang="en-US" dirty="0" smtClean="0"/>
              <a:t>Under Victor Emmanuel II: Rome and Venetia still are not free</a:t>
            </a:r>
          </a:p>
          <a:p>
            <a:pPr lvl="1"/>
            <a:r>
              <a:rPr lang="en-US" dirty="0" smtClean="0"/>
              <a:t>Pope-Rome</a:t>
            </a:r>
          </a:p>
          <a:p>
            <a:pPr lvl="1"/>
            <a:r>
              <a:rPr lang="en-US" dirty="0" smtClean="0"/>
              <a:t>Austria-Venetia</a:t>
            </a:r>
          </a:p>
          <a:p>
            <a:r>
              <a:rPr lang="en-US" dirty="0" smtClean="0"/>
              <a:t>1866 Italians defeat Austria </a:t>
            </a:r>
          </a:p>
          <a:p>
            <a:pPr lvl="1"/>
            <a:r>
              <a:rPr lang="en-US" dirty="0" smtClean="0"/>
              <a:t>Gives Venetia</a:t>
            </a:r>
          </a:p>
          <a:p>
            <a:r>
              <a:rPr lang="en-US" dirty="0" smtClean="0"/>
              <a:t>Garibaldi tries twice to free Rome</a:t>
            </a:r>
          </a:p>
          <a:p>
            <a:pPr lvl="1"/>
            <a:r>
              <a:rPr lang="en-US" dirty="0" smtClean="0"/>
              <a:t>French are fighting under the Pope</a:t>
            </a:r>
          </a:p>
          <a:p>
            <a:r>
              <a:rPr lang="en-US" dirty="0" smtClean="0"/>
              <a:t>1870 France vs. Prussia</a:t>
            </a:r>
          </a:p>
          <a:p>
            <a:pPr lvl="1"/>
            <a:r>
              <a:rPr lang="en-US" dirty="0" smtClean="0"/>
              <a:t>More powerful, able to push out the French</a:t>
            </a:r>
          </a:p>
          <a:p>
            <a:pPr lvl="1"/>
            <a:r>
              <a:rPr lang="en-US" dirty="0" smtClean="0"/>
              <a:t>Italians move in, Rome is liberated</a:t>
            </a:r>
          </a:p>
          <a:p>
            <a:pPr lvl="1"/>
            <a:r>
              <a:rPr lang="en-US" dirty="0" smtClean="0"/>
              <a:t>Becomes the capital</a:t>
            </a:r>
          </a:p>
          <a:p>
            <a:endParaRPr lang="en-US" dirty="0"/>
          </a:p>
        </p:txBody>
      </p:sp>
    </p:spTree>
    <p:extLst>
      <p:ext uri="{BB962C8B-B14F-4D97-AF65-F5344CB8AC3E}">
        <p14:creationId xmlns:p14="http://schemas.microsoft.com/office/powerpoint/2010/main" xmlns="" val="154218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a:t>
            </a:r>
            <a:r>
              <a:rPr lang="en-US" dirty="0" err="1" smtClean="0"/>
              <a:t>Constrast</a:t>
            </a:r>
            <a:endParaRPr lang="en-US" dirty="0"/>
          </a:p>
        </p:txBody>
      </p:sp>
      <p:sp>
        <p:nvSpPr>
          <p:cNvPr id="3" name="Content Placeholder 2"/>
          <p:cNvSpPr>
            <a:spLocks noGrp="1"/>
          </p:cNvSpPr>
          <p:nvPr>
            <p:ph idx="1"/>
          </p:nvPr>
        </p:nvSpPr>
        <p:spPr>
          <a:xfrm>
            <a:off x="571500" y="1586132"/>
            <a:ext cx="8001000" cy="4114800"/>
          </a:xfrm>
        </p:spPr>
        <p:txBody>
          <a:bodyPr/>
          <a:lstStyle/>
          <a:p>
            <a:r>
              <a:rPr lang="en-US" dirty="0" smtClean="0"/>
              <a:t>With a partner in your area, generate a Venn Diagram with at least three similarities and differences between the situations of France and Italy.</a:t>
            </a:r>
          </a:p>
          <a:p>
            <a:r>
              <a:rPr lang="en-US" dirty="0" smtClean="0"/>
              <a:t>Later we will add Germany.</a:t>
            </a:r>
            <a:endParaRPr lang="en-US" dirty="0"/>
          </a:p>
        </p:txBody>
      </p:sp>
      <p:pic>
        <p:nvPicPr>
          <p:cNvPr id="46082" name="Picture 2" descr="http://t1.gstatic.com/images?q=tbn:ANd9GcQxaCN3_kHioro6OoXPz0xpbzQbERJctnCeyFQBSyb1H2onQFHUTg:www.adler-n-subtract.com/assets/extimgs/venn1.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4572" y="3052689"/>
            <a:ext cx="9875520" cy="380531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 Square</a:t>
            </a:r>
            <a:endParaRPr lang="en-US" dirty="0"/>
          </a:p>
        </p:txBody>
      </p:sp>
      <p:sp>
        <p:nvSpPr>
          <p:cNvPr id="3" name="Content Placeholder 2"/>
          <p:cNvSpPr>
            <a:spLocks noGrp="1"/>
          </p:cNvSpPr>
          <p:nvPr>
            <p:ph idx="1"/>
          </p:nvPr>
        </p:nvSpPr>
        <p:spPr/>
        <p:txBody>
          <a:bodyPr/>
          <a:lstStyle/>
          <a:p>
            <a:r>
              <a:rPr lang="en-US" dirty="0" smtClean="0"/>
              <a:t>In each square on the handout, you will find questions and terms. </a:t>
            </a:r>
          </a:p>
          <a:p>
            <a:r>
              <a:rPr lang="en-US" dirty="0" smtClean="0"/>
              <a:t>Use a different person to answer each item. </a:t>
            </a:r>
          </a:p>
          <a:p>
            <a:r>
              <a:rPr lang="en-US" dirty="0" smtClean="0"/>
              <a:t>They must sign the box, then answer the question.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Content Placeholder 2"/>
          <p:cNvSpPr>
            <a:spLocks noGrp="1"/>
          </p:cNvSpPr>
          <p:nvPr>
            <p:ph idx="1"/>
          </p:nvPr>
        </p:nvSpPr>
        <p:spPr/>
        <p:txBody>
          <a:bodyPr/>
          <a:lstStyle/>
          <a:p>
            <a:endParaRPr lang="en-US"/>
          </a:p>
        </p:txBody>
      </p:sp>
      <p:pic>
        <p:nvPicPr>
          <p:cNvPr id="8194" name="Picture 2" descr="Map of Germany"/>
          <p:cNvPicPr>
            <a:picLocks noChangeAspect="1" noChangeArrowheads="1"/>
          </p:cNvPicPr>
          <p:nvPr/>
        </p:nvPicPr>
        <p:blipFill>
          <a:blip r:embed="rId2" cstate="print"/>
          <a:srcRect/>
          <a:stretch>
            <a:fillRect/>
          </a:stretch>
        </p:blipFill>
        <p:spPr bwMode="auto">
          <a:xfrm>
            <a:off x="1012873" y="1730326"/>
            <a:ext cx="7174523" cy="4923692"/>
          </a:xfrm>
          <a:prstGeom prst="rect">
            <a:avLst/>
          </a:prstGeom>
          <a:noFill/>
        </p:spPr>
      </p:pic>
    </p:spTree>
    <p:extLst>
      <p:ext uri="{BB962C8B-B14F-4D97-AF65-F5344CB8AC3E}">
        <p14:creationId xmlns:p14="http://schemas.microsoft.com/office/powerpoint/2010/main" xmlns="" val="3063783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1800s Germans divided into small states</a:t>
            </a:r>
          </a:p>
          <a:p>
            <a:r>
              <a:rPr lang="en-US" dirty="0" smtClean="0"/>
              <a:t>1806 </a:t>
            </a:r>
            <a:r>
              <a:rPr lang="en-US" dirty="0" err="1" smtClean="0"/>
              <a:t>conquerred</a:t>
            </a:r>
            <a:r>
              <a:rPr lang="en-US" dirty="0" smtClean="0"/>
              <a:t> by Napoleon</a:t>
            </a:r>
          </a:p>
          <a:p>
            <a:pPr lvl="1"/>
            <a:r>
              <a:rPr lang="en-US" dirty="0" smtClean="0"/>
              <a:t>Confederation of the Rhine</a:t>
            </a:r>
          </a:p>
          <a:p>
            <a:pPr lvl="1"/>
            <a:r>
              <a:rPr lang="en-US" dirty="0" smtClean="0"/>
              <a:t>Easier to rule if united</a:t>
            </a:r>
          </a:p>
          <a:p>
            <a:r>
              <a:rPr lang="en-US" dirty="0" smtClean="0"/>
              <a:t>1815 Napoleon defeated</a:t>
            </a:r>
          </a:p>
          <a:p>
            <a:pPr lvl="1"/>
            <a:r>
              <a:rPr lang="en-US" dirty="0"/>
              <a:t>Becomes the German Confederation</a:t>
            </a:r>
          </a:p>
          <a:p>
            <a:pPr lvl="1"/>
            <a:r>
              <a:rPr lang="en-US" dirty="0"/>
              <a:t>39 states including Austria and </a:t>
            </a:r>
            <a:r>
              <a:rPr lang="en-US" dirty="0" smtClean="0"/>
              <a:t>Prussia</a:t>
            </a:r>
          </a:p>
          <a:p>
            <a:r>
              <a:rPr lang="en-US" dirty="0" smtClean="0"/>
              <a:t>Congress of Vienna</a:t>
            </a:r>
          </a:p>
          <a:p>
            <a:pPr lvl="1"/>
            <a:r>
              <a:rPr lang="en-US" dirty="0" smtClean="0"/>
              <a:t>Germans want to unite, Metternich of Austria says no</a:t>
            </a:r>
          </a:p>
          <a:p>
            <a:pPr marL="457200" lvl="1" indent="0">
              <a:buNone/>
            </a:pPr>
            <a:endParaRPr lang="en-US" dirty="0"/>
          </a:p>
        </p:txBody>
      </p:sp>
    </p:spTree>
    <p:extLst>
      <p:ext uri="{BB962C8B-B14F-4D97-AF65-F5344CB8AC3E}">
        <p14:creationId xmlns:p14="http://schemas.microsoft.com/office/powerpoint/2010/main" xmlns="" val="1927376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 von Bismarck</a:t>
            </a:r>
            <a:endParaRPr lang="en-US" dirty="0"/>
          </a:p>
        </p:txBody>
      </p:sp>
      <p:sp>
        <p:nvSpPr>
          <p:cNvPr id="3" name="Content Placeholder 2"/>
          <p:cNvSpPr>
            <a:spLocks noGrp="1"/>
          </p:cNvSpPr>
          <p:nvPr>
            <p:ph idx="1"/>
          </p:nvPr>
        </p:nvSpPr>
        <p:spPr/>
        <p:txBody>
          <a:bodyPr/>
          <a:lstStyle/>
          <a:p>
            <a:r>
              <a:rPr lang="en-US" dirty="0" smtClean="0"/>
              <a:t>Prussian ruler </a:t>
            </a:r>
            <a:r>
              <a:rPr lang="en-US" dirty="0" err="1" smtClean="0"/>
              <a:t>Wilheim</a:t>
            </a:r>
            <a:r>
              <a:rPr lang="en-US" dirty="0" smtClean="0"/>
              <a:t> I </a:t>
            </a:r>
          </a:p>
          <a:p>
            <a:pPr lvl="1"/>
            <a:r>
              <a:rPr lang="en-US" dirty="0" smtClean="0"/>
              <a:t>Trouble with legislature</a:t>
            </a:r>
          </a:p>
          <a:p>
            <a:pPr lvl="1"/>
            <a:r>
              <a:rPr lang="en-US" dirty="0" smtClean="0"/>
              <a:t>Turns to soldier and landowner Otto von Bismarck</a:t>
            </a:r>
          </a:p>
          <a:p>
            <a:r>
              <a:rPr lang="en-US" dirty="0" smtClean="0"/>
              <a:t>Makes Bismarck prime minister</a:t>
            </a:r>
          </a:p>
          <a:p>
            <a:pPr lvl="1"/>
            <a:r>
              <a:rPr lang="en-US" dirty="0" smtClean="0"/>
              <a:t>Guide unification</a:t>
            </a:r>
          </a:p>
          <a:p>
            <a:pPr lvl="1"/>
            <a:r>
              <a:rPr lang="en-US" dirty="0" smtClean="0"/>
              <a:t>Not a nationalist for Germany</a:t>
            </a:r>
          </a:p>
          <a:p>
            <a:pPr lvl="1"/>
            <a:r>
              <a:rPr lang="en-US" dirty="0" smtClean="0"/>
              <a:t>Loyal to Prussian king</a:t>
            </a:r>
          </a:p>
          <a:p>
            <a:pPr lvl="2"/>
            <a:r>
              <a:rPr lang="en-US" dirty="0" smtClean="0"/>
              <a:t>Have German states fall under Prussian rule</a:t>
            </a:r>
          </a:p>
        </p:txBody>
      </p:sp>
    </p:spTree>
    <p:extLst>
      <p:ext uri="{BB962C8B-B14F-4D97-AF65-F5344CB8AC3E}">
        <p14:creationId xmlns:p14="http://schemas.microsoft.com/office/powerpoint/2010/main" xmlns="" val="3768473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Iron</a:t>
            </a:r>
            <a:endParaRPr lang="en-US" dirty="0"/>
          </a:p>
        </p:txBody>
      </p:sp>
      <p:sp>
        <p:nvSpPr>
          <p:cNvPr id="3" name="Content Placeholder 2"/>
          <p:cNvSpPr>
            <a:spLocks noGrp="1"/>
          </p:cNvSpPr>
          <p:nvPr>
            <p:ph idx="1"/>
          </p:nvPr>
        </p:nvSpPr>
        <p:spPr/>
        <p:txBody>
          <a:bodyPr/>
          <a:lstStyle/>
          <a:p>
            <a:r>
              <a:rPr lang="en-US" dirty="0" smtClean="0"/>
              <a:t>Bismarck’s policy of unification</a:t>
            </a:r>
          </a:p>
          <a:p>
            <a:r>
              <a:rPr lang="en-US" dirty="0" smtClean="0"/>
              <a:t>No faith in speech or representative governments</a:t>
            </a:r>
          </a:p>
          <a:p>
            <a:r>
              <a:rPr lang="en-US" dirty="0" smtClean="0"/>
              <a:t>Must fight to reach goal</a:t>
            </a:r>
            <a:endParaRPr lang="en-US" dirty="0"/>
          </a:p>
        </p:txBody>
      </p:sp>
    </p:spTree>
    <p:extLst>
      <p:ext uri="{BB962C8B-B14F-4D97-AF65-F5344CB8AC3E}">
        <p14:creationId xmlns:p14="http://schemas.microsoft.com/office/powerpoint/2010/main" xmlns="" val="1059799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Bismarck’s Wars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Danish War 1864</a:t>
            </a:r>
          </a:p>
          <a:p>
            <a:pPr lvl="1"/>
            <a:r>
              <a:rPr lang="en-US" dirty="0" smtClean="0"/>
              <a:t>Prussia allies with Austria to seize land from Denmark</a:t>
            </a:r>
          </a:p>
          <a:p>
            <a:pPr lvl="1"/>
            <a:r>
              <a:rPr lang="en-US" dirty="0" smtClean="0"/>
              <a:t>Lasts 7 months</a:t>
            </a:r>
          </a:p>
          <a:p>
            <a:r>
              <a:rPr lang="en-US" dirty="0" smtClean="0"/>
              <a:t>Austro Prussian War 1866</a:t>
            </a:r>
          </a:p>
          <a:p>
            <a:pPr lvl="1"/>
            <a:r>
              <a:rPr lang="en-US" dirty="0" smtClean="0"/>
              <a:t>Prussia vs. Austria for 7 weeks</a:t>
            </a:r>
          </a:p>
          <a:p>
            <a:pPr lvl="1"/>
            <a:r>
              <a:rPr lang="en-US" dirty="0" smtClean="0"/>
              <a:t>Northern German states combine with Prussia to form the North German Confederation</a:t>
            </a:r>
          </a:p>
          <a:p>
            <a:r>
              <a:rPr lang="en-US" dirty="0" smtClean="0"/>
              <a:t>Franco-Prussian War 1870</a:t>
            </a:r>
          </a:p>
          <a:p>
            <a:pPr lvl="1"/>
            <a:r>
              <a:rPr lang="en-US" dirty="0" smtClean="0"/>
              <a:t>France vs. Prussia</a:t>
            </a:r>
          </a:p>
          <a:p>
            <a:pPr lvl="1"/>
            <a:r>
              <a:rPr lang="en-US" dirty="0" smtClean="0"/>
              <a:t>1871 Germany will finally be united</a:t>
            </a:r>
            <a:endParaRPr lang="en-US" dirty="0"/>
          </a:p>
        </p:txBody>
      </p:sp>
    </p:spTree>
    <p:extLst>
      <p:ext uri="{BB962C8B-B14F-4D97-AF65-F5344CB8AC3E}">
        <p14:creationId xmlns:p14="http://schemas.microsoft.com/office/powerpoint/2010/main" xmlns="" val="1115356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January 18, 1871 German Empire is formed</a:t>
            </a:r>
          </a:p>
          <a:p>
            <a:r>
              <a:rPr lang="en-US" dirty="0" smtClean="0"/>
              <a:t>Known as the Second Reich</a:t>
            </a:r>
          </a:p>
          <a:p>
            <a:r>
              <a:rPr lang="en-US" dirty="0" err="1" smtClean="0"/>
              <a:t>Wilheim</a:t>
            </a:r>
            <a:r>
              <a:rPr lang="en-US" dirty="0" smtClean="0"/>
              <a:t> II becomes the </a:t>
            </a:r>
            <a:r>
              <a:rPr lang="en-US" dirty="0" err="1" smtClean="0"/>
              <a:t>kaiser</a:t>
            </a:r>
            <a:endParaRPr lang="en-US" dirty="0" smtClean="0"/>
          </a:p>
          <a:p>
            <a:r>
              <a:rPr lang="en-US" dirty="0" smtClean="0"/>
              <a:t>Bismarck becomes the chancellor</a:t>
            </a:r>
            <a:endParaRPr lang="en-US" dirty="0"/>
          </a:p>
        </p:txBody>
      </p:sp>
    </p:spTree>
    <p:extLst>
      <p:ext uri="{BB962C8B-B14F-4D97-AF65-F5344CB8AC3E}">
        <p14:creationId xmlns:p14="http://schemas.microsoft.com/office/powerpoint/2010/main" xmlns="" val="306284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TN CCSS</a:t>
            </a:r>
            <a:endParaRPr lang="en-US" dirty="0"/>
          </a:p>
        </p:txBody>
      </p:sp>
      <p:sp>
        <p:nvSpPr>
          <p:cNvPr id="3" name="Content Placeholder 2"/>
          <p:cNvSpPr>
            <a:spLocks noGrp="1"/>
          </p:cNvSpPr>
          <p:nvPr>
            <p:ph idx="1"/>
          </p:nvPr>
        </p:nvSpPr>
        <p:spPr/>
        <p:txBody>
          <a:bodyPr>
            <a:normAutofit fontScale="92500"/>
          </a:bodyPr>
          <a:lstStyle/>
          <a:p>
            <a:r>
              <a:rPr lang="en-US" dirty="0"/>
              <a:t>W.13 Summarize the causes, course, and consequences of unification in Italy and Germany including the role of Giuseppe Garibaldi and Otto von Bismarck. (G, H, P) </a:t>
            </a:r>
          </a:p>
          <a:p>
            <a:endParaRPr lang="en-US" dirty="0" smtClean="0"/>
          </a:p>
          <a:p>
            <a:r>
              <a:rPr lang="en-US" dirty="0" smtClean="0"/>
              <a:t>Identify the causes of uniting Italy and Germany</a:t>
            </a:r>
          </a:p>
          <a:p>
            <a:r>
              <a:rPr lang="en-US" dirty="0" smtClean="0"/>
              <a:t>How does the unification play out</a:t>
            </a:r>
          </a:p>
          <a:p>
            <a:r>
              <a:rPr lang="en-US" dirty="0" smtClean="0"/>
              <a:t>Decide the consequences of unification</a:t>
            </a:r>
          </a:p>
          <a:p>
            <a:r>
              <a:rPr lang="en-US" dirty="0" smtClean="0"/>
              <a:t>Identify leaders Giuseppe Garibaldi and Otto von Bismarck</a:t>
            </a:r>
            <a:endParaRPr lang="en-US" dirty="0"/>
          </a:p>
        </p:txBody>
      </p:sp>
    </p:spTree>
    <p:extLst>
      <p:ext uri="{BB962C8B-B14F-4D97-AF65-F5344CB8AC3E}">
        <p14:creationId xmlns:p14="http://schemas.microsoft.com/office/powerpoint/2010/main" xmlns="" val="72315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Zionism</a:t>
            </a:r>
            <a:endParaRPr lang="en-US" dirty="0"/>
          </a:p>
        </p:txBody>
      </p:sp>
      <p:sp>
        <p:nvSpPr>
          <p:cNvPr id="3" name="Content Placeholder 2"/>
          <p:cNvSpPr>
            <a:spLocks noGrp="1"/>
          </p:cNvSpPr>
          <p:nvPr>
            <p:ph idx="1"/>
          </p:nvPr>
        </p:nvSpPr>
        <p:spPr/>
        <p:txBody>
          <a:bodyPr/>
          <a:lstStyle/>
          <a:p>
            <a:r>
              <a:rPr lang="en-US" dirty="0" smtClean="0"/>
              <a:t>The downside to nationalism</a:t>
            </a:r>
          </a:p>
          <a:p>
            <a:r>
              <a:rPr lang="en-US" dirty="0" smtClean="0"/>
              <a:t>Anti-Semitism increases as European nationalism increases</a:t>
            </a:r>
          </a:p>
          <a:p>
            <a:r>
              <a:rPr lang="en-US" dirty="0" smtClean="0"/>
              <a:t>Jews relocate to Palestine due to the writings of Theodor </a:t>
            </a:r>
            <a:r>
              <a:rPr lang="en-US" dirty="0" err="1" smtClean="0"/>
              <a:t>Herlz</a:t>
            </a:r>
            <a:endParaRPr lang="en-US" dirty="0"/>
          </a:p>
        </p:txBody>
      </p:sp>
    </p:spTree>
    <p:extLst>
      <p:ext uri="{BB962C8B-B14F-4D97-AF65-F5344CB8AC3E}">
        <p14:creationId xmlns:p14="http://schemas.microsoft.com/office/powerpoint/2010/main" xmlns="" val="2190062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 </a:t>
            </a:r>
            <a:r>
              <a:rPr lang="en-US" dirty="0" err="1" smtClean="0"/>
              <a:t>Hurlz</a:t>
            </a:r>
            <a:endParaRPr lang="en-US" dirty="0"/>
          </a:p>
        </p:txBody>
      </p:sp>
      <p:sp>
        <p:nvSpPr>
          <p:cNvPr id="3" name="Content Placeholder 2"/>
          <p:cNvSpPr>
            <a:spLocks noGrp="1"/>
          </p:cNvSpPr>
          <p:nvPr>
            <p:ph idx="1"/>
          </p:nvPr>
        </p:nvSpPr>
        <p:spPr/>
        <p:txBody>
          <a:bodyPr/>
          <a:lstStyle/>
          <a:p>
            <a:r>
              <a:rPr lang="en-US" dirty="0" smtClean="0"/>
              <a:t>Jewish journalist in France</a:t>
            </a:r>
          </a:p>
          <a:p>
            <a:r>
              <a:rPr lang="en-US" dirty="0" smtClean="0"/>
              <a:t>Create our own nation state in the homeland</a:t>
            </a:r>
          </a:p>
          <a:p>
            <a:r>
              <a:rPr lang="en-US" dirty="0" smtClean="0"/>
              <a:t>1897 Congress of Zionist meet in Switzerland</a:t>
            </a:r>
          </a:p>
          <a:p>
            <a:r>
              <a:rPr lang="en-US" dirty="0" smtClean="0"/>
              <a:t>50 years later the vision of Israel will become reality</a:t>
            </a:r>
            <a:endParaRPr lang="en-US" dirty="0"/>
          </a:p>
        </p:txBody>
      </p:sp>
    </p:spTree>
    <p:extLst>
      <p:ext uri="{BB962C8B-B14F-4D97-AF65-F5344CB8AC3E}">
        <p14:creationId xmlns:p14="http://schemas.microsoft.com/office/powerpoint/2010/main" xmlns="" val="183990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Question</a:t>
            </a:r>
            <a:endParaRPr lang="en-US" dirty="0"/>
          </a:p>
        </p:txBody>
      </p:sp>
      <p:sp>
        <p:nvSpPr>
          <p:cNvPr id="3" name="Content Placeholder 2"/>
          <p:cNvSpPr>
            <a:spLocks noGrp="1"/>
          </p:cNvSpPr>
          <p:nvPr>
            <p:ph idx="1"/>
          </p:nvPr>
        </p:nvSpPr>
        <p:spPr/>
        <p:txBody>
          <a:bodyPr>
            <a:normAutofit/>
          </a:bodyPr>
          <a:lstStyle/>
          <a:p>
            <a:pPr algn="ctr"/>
            <a:r>
              <a:rPr lang="en-US" sz="3600" dirty="0" smtClean="0"/>
              <a:t>In what ways has nationalism shaped the world until the 19</a:t>
            </a:r>
            <a:r>
              <a:rPr lang="en-US" sz="3600" baseline="30000" dirty="0" smtClean="0"/>
              <a:t>th</a:t>
            </a:r>
            <a:r>
              <a:rPr lang="en-US" sz="3600" dirty="0" smtClean="0"/>
              <a:t> century?</a:t>
            </a:r>
          </a:p>
          <a:p>
            <a:pPr marL="0" indent="0" algn="ctr">
              <a:buNone/>
            </a:pPr>
            <a:endParaRPr lang="en-US" sz="3600" dirty="0"/>
          </a:p>
        </p:txBody>
      </p:sp>
      <p:pic>
        <p:nvPicPr>
          <p:cNvPr id="4" name="Picture 3"/>
          <p:cNvPicPr>
            <a:picLocks noChangeAspect="1"/>
          </p:cNvPicPr>
          <p:nvPr/>
        </p:nvPicPr>
        <p:blipFill>
          <a:blip r:embed="rId3" cstate="print"/>
          <a:stretch>
            <a:fillRect/>
          </a:stretch>
        </p:blipFill>
        <p:spPr>
          <a:xfrm>
            <a:off x="2337705" y="3729152"/>
            <a:ext cx="4559296" cy="2970123"/>
          </a:xfrm>
          <a:prstGeom prst="rect">
            <a:avLst/>
          </a:prstGeom>
          <a:ln>
            <a:noFill/>
          </a:ln>
          <a:effectLst>
            <a:softEdge rad="112500"/>
          </a:effectLst>
        </p:spPr>
      </p:pic>
    </p:spTree>
    <p:extLst>
      <p:ext uri="{BB962C8B-B14F-4D97-AF65-F5344CB8AC3E}">
        <p14:creationId xmlns:p14="http://schemas.microsoft.com/office/powerpoint/2010/main" xmlns="" val="342309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Nationalism</a:t>
            </a:r>
            <a:endParaRPr lang="en-US" dirty="0"/>
          </a:p>
        </p:txBody>
      </p:sp>
      <p:sp>
        <p:nvSpPr>
          <p:cNvPr id="3" name="Content Placeholder 2"/>
          <p:cNvSpPr>
            <a:spLocks noGrp="1"/>
          </p:cNvSpPr>
          <p:nvPr>
            <p:ph idx="1"/>
          </p:nvPr>
        </p:nvSpPr>
        <p:spPr>
          <a:xfrm>
            <a:off x="571500" y="1905000"/>
            <a:ext cx="8001000" cy="4736980"/>
          </a:xfrm>
        </p:spPr>
        <p:txBody>
          <a:bodyPr>
            <a:normAutofit fontScale="92500" lnSpcReduction="10000"/>
          </a:bodyPr>
          <a:lstStyle/>
          <a:p>
            <a:r>
              <a:rPr lang="en-US" dirty="0" smtClean="0"/>
              <a:t>Nationalism: the feeling of pride and devotion to one’s nation/country</a:t>
            </a:r>
          </a:p>
          <a:p>
            <a:endParaRPr lang="en-US" dirty="0"/>
          </a:p>
          <a:p>
            <a:r>
              <a:rPr lang="en-US" dirty="0" smtClean="0"/>
              <a:t>1</a:t>
            </a:r>
            <a:r>
              <a:rPr lang="en-US" baseline="30000" dirty="0" smtClean="0"/>
              <a:t>st</a:t>
            </a:r>
            <a:r>
              <a:rPr lang="en-US" dirty="0" smtClean="0"/>
              <a:t> introduced in France</a:t>
            </a:r>
          </a:p>
          <a:p>
            <a:r>
              <a:rPr lang="en-US" dirty="0" smtClean="0"/>
              <a:t>Sparks Latin American Revolutions</a:t>
            </a:r>
          </a:p>
          <a:p>
            <a:r>
              <a:rPr lang="en-US" sz="3000" b="1" dirty="0" smtClean="0">
                <a:solidFill>
                  <a:schemeClr val="accent5">
                    <a:lumMod val="75000"/>
                  </a:schemeClr>
                </a:solidFill>
              </a:rPr>
              <a:t>Will unite Italy and Germany</a:t>
            </a:r>
          </a:p>
          <a:p>
            <a:r>
              <a:rPr lang="en-US" dirty="0" smtClean="0"/>
              <a:t>Sparks outside of Europe in India and Turkey</a:t>
            </a:r>
          </a:p>
          <a:p>
            <a:r>
              <a:rPr lang="en-US" dirty="0" smtClean="0"/>
              <a:t>Cause Jews to form own state in Palestine</a:t>
            </a:r>
          </a:p>
          <a:p>
            <a:r>
              <a:rPr lang="en-US" dirty="0" smtClean="0"/>
              <a:t>Starts conflict in the Balkans</a:t>
            </a:r>
            <a:endParaRPr lang="en-US" dirty="0"/>
          </a:p>
        </p:txBody>
      </p:sp>
      <p:sp>
        <p:nvSpPr>
          <p:cNvPr id="5" name="Bent-Up Arrow 4"/>
          <p:cNvSpPr/>
          <p:nvPr/>
        </p:nvSpPr>
        <p:spPr>
          <a:xfrm>
            <a:off x="5912114" y="3727003"/>
            <a:ext cx="1290673" cy="1061883"/>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Explosion 2 5"/>
          <p:cNvSpPr/>
          <p:nvPr/>
        </p:nvSpPr>
        <p:spPr>
          <a:xfrm>
            <a:off x="5683124" y="2352801"/>
            <a:ext cx="2393990" cy="1686521"/>
          </a:xfrm>
          <a:prstGeom prst="irregularSeal2">
            <a:avLst/>
          </a:prstGeom>
          <a:ln/>
        </p:spPr>
        <p:style>
          <a:lnRef idx="1">
            <a:schemeClr val="accent3"/>
          </a:lnRef>
          <a:fillRef idx="3">
            <a:schemeClr val="accent3"/>
          </a:fillRef>
          <a:effectRef idx="2">
            <a:schemeClr val="accent3"/>
          </a:effectRef>
          <a:fontRef idx="minor">
            <a:schemeClr val="lt1"/>
          </a:fontRef>
        </p:style>
        <p:txBody>
          <a:bodyPr/>
          <a:lstStyle/>
          <a:p>
            <a:pPr algn="ctr"/>
            <a:r>
              <a:rPr lang="en-US" sz="2000" b="1" dirty="0" smtClean="0"/>
              <a:t>Our Focus</a:t>
            </a:r>
            <a:endParaRPr lang="en-US" sz="2000" b="1" dirty="0"/>
          </a:p>
        </p:txBody>
      </p:sp>
    </p:spTree>
    <p:extLst>
      <p:ext uri="{BB962C8B-B14F-4D97-AF65-F5344CB8AC3E}">
        <p14:creationId xmlns:p14="http://schemas.microsoft.com/office/powerpoint/2010/main" xmlns="" val="2992962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Nationalism</a:t>
            </a:r>
            <a:endParaRPr lang="en-US" dirty="0"/>
          </a:p>
        </p:txBody>
      </p:sp>
      <p:sp>
        <p:nvSpPr>
          <p:cNvPr id="3" name="Content Placeholder 2"/>
          <p:cNvSpPr>
            <a:spLocks noGrp="1"/>
          </p:cNvSpPr>
          <p:nvPr>
            <p:ph idx="1"/>
          </p:nvPr>
        </p:nvSpPr>
        <p:spPr/>
        <p:txBody>
          <a:bodyPr/>
          <a:lstStyle/>
          <a:p>
            <a:r>
              <a:rPr lang="en-US" dirty="0" smtClean="0"/>
              <a:t>Commonality with language, history, traditions, and/or goals</a:t>
            </a:r>
          </a:p>
          <a:p>
            <a:r>
              <a:rPr lang="en-US" dirty="0" smtClean="0"/>
              <a:t>Heightened patriotism can lead to intolerance of others who may be different</a:t>
            </a:r>
          </a:p>
          <a:p>
            <a:pPr lvl="1"/>
            <a:r>
              <a:rPr lang="en-US" dirty="0" smtClean="0"/>
              <a:t>Wars</a:t>
            </a:r>
          </a:p>
          <a:p>
            <a:pPr lvl="1"/>
            <a:r>
              <a:rPr lang="en-US" dirty="0" smtClean="0"/>
              <a:t>Prejudice</a:t>
            </a:r>
          </a:p>
          <a:p>
            <a:pPr lvl="1"/>
            <a:r>
              <a:rPr lang="en-US" dirty="0" smtClean="0"/>
              <a:t>Discrimination</a:t>
            </a:r>
            <a:endParaRPr lang="en-US" dirty="0"/>
          </a:p>
        </p:txBody>
      </p:sp>
    </p:spTree>
    <p:extLst>
      <p:ext uri="{BB962C8B-B14F-4D97-AF65-F5344CB8AC3E}">
        <p14:creationId xmlns:p14="http://schemas.microsoft.com/office/powerpoint/2010/main" xmlns="" val="2408088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3" cstate="print"/>
          <a:stretch>
            <a:fillRect/>
          </a:stretch>
        </p:blipFill>
        <p:spPr>
          <a:xfrm>
            <a:off x="1561297" y="1727199"/>
            <a:ext cx="5912113" cy="4956423"/>
          </a:xfrm>
          <a:prstGeom prst="rect">
            <a:avLst/>
          </a:prstGeom>
        </p:spPr>
      </p:pic>
    </p:spTree>
    <p:extLst>
      <p:ext uri="{BB962C8B-B14F-4D97-AF65-F5344CB8AC3E}">
        <p14:creationId xmlns:p14="http://schemas.microsoft.com/office/powerpoint/2010/main" xmlns="" val="4225876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a:t>
            </a:r>
            <a:endParaRPr lang="en-US" dirty="0"/>
          </a:p>
        </p:txBody>
      </p:sp>
      <p:sp>
        <p:nvSpPr>
          <p:cNvPr id="3" name="Content Placeholder 2"/>
          <p:cNvSpPr>
            <a:spLocks noGrp="1"/>
          </p:cNvSpPr>
          <p:nvPr>
            <p:ph idx="1"/>
          </p:nvPr>
        </p:nvSpPr>
        <p:spPr/>
        <p:txBody>
          <a:bodyPr/>
          <a:lstStyle/>
          <a:p>
            <a:r>
              <a:rPr lang="en-US" dirty="0" smtClean="0"/>
              <a:t>400 (5</a:t>
            </a:r>
            <a:r>
              <a:rPr lang="en-US" baseline="30000" dirty="0" smtClean="0"/>
              <a:t>th</a:t>
            </a:r>
            <a:r>
              <a:rPr lang="en-US" dirty="0" smtClean="0"/>
              <a:t> Century): Fall of the Holy Roman Empire</a:t>
            </a:r>
          </a:p>
          <a:p>
            <a:r>
              <a:rPr lang="en-US" dirty="0" smtClean="0"/>
              <a:t>Divided into smaller states</a:t>
            </a:r>
          </a:p>
          <a:p>
            <a:r>
              <a:rPr lang="en-US" dirty="0" smtClean="0"/>
              <a:t>1796 Napoleon takes Italian Peninsula</a:t>
            </a:r>
          </a:p>
          <a:p>
            <a:r>
              <a:rPr lang="en-US" dirty="0" smtClean="0"/>
              <a:t>1804 declares himself emperor, gives Venetia to Austria</a:t>
            </a:r>
          </a:p>
          <a:p>
            <a:r>
              <a:rPr lang="en-US" dirty="0" smtClean="0"/>
              <a:t>1815 Congress of Vienna</a:t>
            </a:r>
          </a:p>
          <a:p>
            <a:pPr lvl="1"/>
            <a:r>
              <a:rPr lang="en-US" dirty="0" err="1" smtClean="0"/>
              <a:t>Redivides</a:t>
            </a:r>
            <a:r>
              <a:rPr lang="en-US" dirty="0" smtClean="0"/>
              <a:t> Italy to Austria, Spain, and the Catholic Church</a:t>
            </a:r>
            <a:endParaRPr lang="en-US" dirty="0"/>
          </a:p>
        </p:txBody>
      </p:sp>
    </p:spTree>
    <p:extLst>
      <p:ext uri="{BB962C8B-B14F-4D97-AF65-F5344CB8AC3E}">
        <p14:creationId xmlns:p14="http://schemas.microsoft.com/office/powerpoint/2010/main" xmlns="" val="1119161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 the Leaders</a:t>
            </a:r>
            <a:endParaRPr lang="en-US" dirty="0"/>
          </a:p>
        </p:txBody>
      </p:sp>
      <p:sp>
        <p:nvSpPr>
          <p:cNvPr id="3" name="Content Placeholder 2"/>
          <p:cNvSpPr>
            <a:spLocks noGrp="1"/>
          </p:cNvSpPr>
          <p:nvPr>
            <p:ph idx="1"/>
          </p:nvPr>
        </p:nvSpPr>
        <p:spPr/>
        <p:txBody>
          <a:bodyPr/>
          <a:lstStyle/>
          <a:p>
            <a:r>
              <a:rPr lang="en-US" dirty="0" smtClean="0"/>
              <a:t>Giuseppe Mazzini</a:t>
            </a:r>
          </a:p>
          <a:p>
            <a:pPr lvl="1"/>
            <a:r>
              <a:rPr lang="en-US" dirty="0" smtClean="0"/>
              <a:t>“The Soul”</a:t>
            </a:r>
          </a:p>
          <a:p>
            <a:pPr lvl="1"/>
            <a:r>
              <a:rPr lang="en-US" dirty="0" smtClean="0"/>
              <a:t>1830 attempts to unify the kingdom</a:t>
            </a:r>
          </a:p>
          <a:p>
            <a:pPr lvl="1"/>
            <a:r>
              <a:rPr lang="en-US" dirty="0" smtClean="0"/>
              <a:t>Exiled for political ideas and speeches</a:t>
            </a:r>
          </a:p>
          <a:p>
            <a:pPr lvl="1"/>
            <a:r>
              <a:rPr lang="en-US" dirty="0" smtClean="0"/>
              <a:t>1832 creates Young Italy</a:t>
            </a:r>
          </a:p>
          <a:p>
            <a:pPr lvl="2"/>
            <a:r>
              <a:rPr lang="en-US" dirty="0" smtClean="0"/>
              <a:t>Free Italian peninsula from Austrian rule</a:t>
            </a:r>
          </a:p>
          <a:p>
            <a:pPr lvl="2"/>
            <a:r>
              <a:rPr lang="en-US" dirty="0" smtClean="0"/>
              <a:t>Create one government</a:t>
            </a:r>
          </a:p>
          <a:p>
            <a:pPr lvl="2"/>
            <a:endParaRPr lang="en-US" dirty="0"/>
          </a:p>
          <a:p>
            <a:pPr marL="914400" lvl="2" indent="0">
              <a:buNone/>
            </a:pPr>
            <a:endParaRPr lang="en-US" dirty="0"/>
          </a:p>
        </p:txBody>
      </p:sp>
    </p:spTree>
    <p:extLst>
      <p:ext uri="{BB962C8B-B14F-4D97-AF65-F5344CB8AC3E}">
        <p14:creationId xmlns:p14="http://schemas.microsoft.com/office/powerpoint/2010/main" xmlns="" val="335626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 </a:t>
            </a:r>
            <a:r>
              <a:rPr lang="en-US" dirty="0" err="1" smtClean="0"/>
              <a:t>Camillo</a:t>
            </a:r>
            <a:r>
              <a:rPr lang="en-US" dirty="0" smtClean="0"/>
              <a:t> Cavour</a:t>
            </a:r>
            <a:endParaRPr lang="en-US" dirty="0"/>
          </a:p>
        </p:txBody>
      </p:sp>
      <p:sp>
        <p:nvSpPr>
          <p:cNvPr id="3" name="Content Placeholder 2"/>
          <p:cNvSpPr>
            <a:spLocks noGrp="1"/>
          </p:cNvSpPr>
          <p:nvPr>
            <p:ph idx="1"/>
          </p:nvPr>
        </p:nvSpPr>
        <p:spPr/>
        <p:txBody>
          <a:bodyPr/>
          <a:lstStyle/>
          <a:p>
            <a:r>
              <a:rPr lang="en-US" dirty="0" smtClean="0"/>
              <a:t>“The Brain”</a:t>
            </a:r>
          </a:p>
          <a:p>
            <a:r>
              <a:rPr lang="en-US" dirty="0" smtClean="0"/>
              <a:t>King Victor Emmanuel II wanted unity just as his father</a:t>
            </a:r>
          </a:p>
          <a:p>
            <a:pPr lvl="1"/>
            <a:r>
              <a:rPr lang="en-US" dirty="0" smtClean="0"/>
              <a:t>Appoints Cavour as prime minister of Sardinia</a:t>
            </a:r>
          </a:p>
          <a:p>
            <a:r>
              <a:rPr lang="en-US" dirty="0" smtClean="0"/>
              <a:t>Made alliance with France and Prussia</a:t>
            </a:r>
          </a:p>
          <a:p>
            <a:r>
              <a:rPr lang="en-US" dirty="0" smtClean="0"/>
              <a:t>Diplomacy to defeat the Austrians</a:t>
            </a:r>
            <a:endParaRPr lang="en-US" dirty="0"/>
          </a:p>
        </p:txBody>
      </p:sp>
    </p:spTree>
    <p:extLst>
      <p:ext uri="{BB962C8B-B14F-4D97-AF65-F5344CB8AC3E}">
        <p14:creationId xmlns:p14="http://schemas.microsoft.com/office/powerpoint/2010/main" xmlns="" val="2536987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117</TotalTime>
  <Words>1276</Words>
  <Application>Microsoft Office PowerPoint</Application>
  <PresentationFormat>On-screen Show (4:3)</PresentationFormat>
  <Paragraphs>138</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Travelogue</vt:lpstr>
      <vt:lpstr>Unification of Italy and Germany</vt:lpstr>
      <vt:lpstr>TN CCSS</vt:lpstr>
      <vt:lpstr>Enduring Question</vt:lpstr>
      <vt:lpstr>Global Nationalism</vt:lpstr>
      <vt:lpstr>Nationalism</vt:lpstr>
      <vt:lpstr>Italy</vt:lpstr>
      <vt:lpstr>Italy</vt:lpstr>
      <vt:lpstr>Italy: the Leaders</vt:lpstr>
      <vt:lpstr>Count Camillo Cavour</vt:lpstr>
      <vt:lpstr>Giuseppe Garibaldi</vt:lpstr>
      <vt:lpstr>Unification</vt:lpstr>
      <vt:lpstr>Compare and Constrast</vt:lpstr>
      <vt:lpstr>3 Per Square</vt:lpstr>
      <vt:lpstr>Germany</vt:lpstr>
      <vt:lpstr>Germany</vt:lpstr>
      <vt:lpstr>Otto von Bismarck</vt:lpstr>
      <vt:lpstr>Blood and Iron</vt:lpstr>
      <vt:lpstr>Bismarck’s Wars</vt:lpstr>
      <vt:lpstr>Slide 19</vt:lpstr>
      <vt:lpstr>Zionism</vt:lpstr>
      <vt:lpstr>Theodor Hurlz</vt:lpstr>
    </vt:vector>
  </TitlesOfParts>
  <Company>Sweetwater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Unification of Italy and Germany</dc:title>
  <dc:creator>Jessica Thomas</dc:creator>
  <cp:lastModifiedBy>shsteacher</cp:lastModifiedBy>
  <cp:revision>13</cp:revision>
  <dcterms:created xsi:type="dcterms:W3CDTF">2014-10-24T04:34:16Z</dcterms:created>
  <dcterms:modified xsi:type="dcterms:W3CDTF">2014-10-28T11:48:38Z</dcterms:modified>
</cp:coreProperties>
</file>